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024" r:id="rId1"/>
    <p:sldMasterId id="2147485159" r:id="rId2"/>
    <p:sldMasterId id="2147485203" r:id="rId3"/>
    <p:sldMasterId id="2147485217" r:id="rId4"/>
    <p:sldMasterId id="2147485266" r:id="rId5"/>
    <p:sldMasterId id="2147485281" r:id="rId6"/>
    <p:sldMasterId id="2147485295" r:id="rId7"/>
    <p:sldMasterId id="2147485308" r:id="rId8"/>
  </p:sldMasterIdLst>
  <p:notesMasterIdLst>
    <p:notesMasterId r:id="rId32"/>
  </p:notesMasterIdLst>
  <p:handoutMasterIdLst>
    <p:handoutMasterId r:id="rId33"/>
  </p:handoutMasterIdLst>
  <p:sldIdLst>
    <p:sldId id="2124" r:id="rId9"/>
    <p:sldId id="2125" r:id="rId10"/>
    <p:sldId id="2126" r:id="rId11"/>
    <p:sldId id="2127" r:id="rId12"/>
    <p:sldId id="2128" r:id="rId13"/>
    <p:sldId id="2129" r:id="rId14"/>
    <p:sldId id="2131" r:id="rId15"/>
    <p:sldId id="2132" r:id="rId16"/>
    <p:sldId id="2133" r:id="rId17"/>
    <p:sldId id="2152" r:id="rId18"/>
    <p:sldId id="2165" r:id="rId19"/>
    <p:sldId id="2168" r:id="rId20"/>
    <p:sldId id="2161" r:id="rId21"/>
    <p:sldId id="2163" r:id="rId22"/>
    <p:sldId id="2171" r:id="rId23"/>
    <p:sldId id="2172" r:id="rId24"/>
    <p:sldId id="2082" r:id="rId25"/>
    <p:sldId id="2148" r:id="rId26"/>
    <p:sldId id="2111" r:id="rId27"/>
    <p:sldId id="2150" r:id="rId28"/>
    <p:sldId id="2175" r:id="rId29"/>
    <p:sldId id="2092" r:id="rId30"/>
    <p:sldId id="2167" r:id="rId3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4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4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4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4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4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B2B2B2"/>
    <a:srgbClr val="BC8FDD"/>
    <a:srgbClr val="003300"/>
    <a:srgbClr val="DDDDDD"/>
    <a:srgbClr val="00F4EE"/>
    <a:srgbClr val="33FFFF"/>
    <a:srgbClr val="FFFFFF"/>
    <a:srgbClr val="EAEAEA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41" autoAdjust="0"/>
  </p:normalViewPr>
  <p:slideViewPr>
    <p:cSldViewPr>
      <p:cViewPr varScale="1">
        <p:scale>
          <a:sx n="122" d="100"/>
          <a:sy n="122" d="100"/>
        </p:scale>
        <p:origin x="120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29" y="0"/>
            <a:ext cx="3038371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8372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29" y="8831580"/>
            <a:ext cx="3038371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9EEA423C-F77B-4C4B-81FF-E4620BF2C7E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74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778" cy="46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01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8130" y="0"/>
            <a:ext cx="3036778" cy="46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01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700088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1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352" y="4434893"/>
            <a:ext cx="5162204" cy="420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1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8193"/>
            <a:ext cx="3036778" cy="3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01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8130" y="8868193"/>
            <a:ext cx="3036778" cy="39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11" tIns="45857" rIns="91711" bIns="458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D5C6E8-5B89-4125-90E8-1A669D54B23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25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4B385-2E64-485C-8784-2E24B95ACA8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42995"/>
      </p:ext>
    </p:extLst>
  </p:cSld>
  <p:clrMapOvr>
    <a:masterClrMapping/>
  </p:clrMapOvr>
  <p:transition spd="med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1D088-C9C8-486A-BAC6-4AB22B0B15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59369"/>
      </p:ext>
    </p:extLst>
  </p:cSld>
  <p:clrMapOvr>
    <a:masterClrMapping/>
  </p:clrMapOvr>
  <p:transition spd="med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2944D-966E-43F1-A05A-4F570B7A09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34184"/>
      </p:ext>
    </p:extLst>
  </p:cSld>
  <p:clrMapOvr>
    <a:masterClrMapping/>
  </p:clrMapOvr>
  <p:transition spd="med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CB735-C0FF-4B72-B63B-6DBD98B886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78206"/>
      </p:ext>
    </p:extLst>
  </p:cSld>
  <p:clrMapOvr>
    <a:masterClrMapping/>
  </p:clrMapOvr>
  <p:transition spd="med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CEBE7-D910-4440-AAE1-7FD0345D00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70646"/>
      </p:ext>
    </p:extLst>
  </p:cSld>
  <p:clrMapOvr>
    <a:masterClrMapping/>
  </p:clrMapOvr>
  <p:transition spd="med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44944-2E9A-4EBC-A3E3-130811CB92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43729"/>
      </p:ext>
    </p:extLst>
  </p:cSld>
  <p:clrMapOvr>
    <a:masterClrMapping/>
  </p:clrMapOvr>
  <p:transition spd="med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6D11A-4A49-4187-A067-06FFE3DE7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172803"/>
      </p:ext>
    </p:extLst>
  </p:cSld>
  <p:clrMapOvr>
    <a:masterClrMapping/>
  </p:clrMapOvr>
  <p:transition spd="med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3B7C-BDFC-48D7-BFA6-64588360C2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995471"/>
      </p:ext>
    </p:extLst>
  </p:cSld>
  <p:clrMapOvr>
    <a:masterClrMapping/>
  </p:clrMapOvr>
  <p:transition spd="med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3C79B-73EA-4D49-822F-22358BD91E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66300"/>
      </p:ext>
    </p:extLst>
  </p:cSld>
  <p:clrMapOvr>
    <a:masterClrMapping/>
  </p:clrMapOvr>
  <p:transition spd="med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3B632-1C25-4D1B-9FEB-6D2EA342FB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67283"/>
      </p:ext>
    </p:extLst>
  </p:cSld>
  <p:clrMapOvr>
    <a:masterClrMapping/>
  </p:clrMapOvr>
  <p:transition spd="med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71132-A90F-4A62-A081-E813763FCC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84293"/>
      </p:ext>
    </p:extLst>
  </p:cSld>
  <p:clrMapOvr>
    <a:masterClrMapping/>
  </p:clrMapOvr>
  <p:transition spd="med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F859D-9978-44F8-BF5A-042C35AA93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96823"/>
      </p:ext>
    </p:extLst>
  </p:cSld>
  <p:clrMapOvr>
    <a:masterClrMapping/>
  </p:clrMapOvr>
  <p:transition spd="med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2F727-244A-4F60-8A4B-68CAD1BE2D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77530"/>
      </p:ext>
    </p:extLst>
  </p:cSld>
  <p:clrMapOvr>
    <a:masterClrMapping/>
  </p:clrMapOvr>
  <p:transition spd="med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074AD-7BEE-45E3-B852-F4FDE5A918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92768"/>
      </p:ext>
    </p:extLst>
  </p:cSld>
  <p:clrMapOvr>
    <a:masterClrMapping/>
  </p:clrMapOvr>
  <p:transition spd="med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4BC0E-CA47-488F-8421-155BD6EBC6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4245"/>
      </p:ext>
    </p:extLst>
  </p:cSld>
  <p:clrMapOvr>
    <a:masterClrMapping/>
  </p:clrMapOvr>
  <p:transition spd="med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58BA-203E-4FC5-8F54-2615A386FB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70021"/>
      </p:ext>
    </p:extLst>
  </p:cSld>
  <p:clrMapOvr>
    <a:masterClrMapping/>
  </p:clrMapOvr>
  <p:transition spd="med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3513E-B519-4AF4-BF56-D0ECEE8004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75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6CCB4-F309-4906-A92A-FA59DB6B71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75909"/>
      </p:ext>
    </p:extLst>
  </p:cSld>
  <p:clrMapOvr>
    <a:masterClrMapping/>
  </p:clrMapOvr>
  <p:transition spd="med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A9F28-728C-41E5-BA9F-2CAB0B46DF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64998"/>
      </p:ext>
    </p:extLst>
  </p:cSld>
  <p:clrMapOvr>
    <a:masterClrMapping/>
  </p:clrMapOvr>
  <p:transition spd="med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814D4-6BA3-463D-A8D6-B287B9A1B7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62955"/>
      </p:ext>
    </p:extLst>
  </p:cSld>
  <p:clrMapOvr>
    <a:masterClrMapping/>
  </p:clrMapOvr>
  <p:transition spd="med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593B9-E2A4-42F0-803E-F61AED0266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27138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DA39D-89CE-45BB-8B36-94E032460D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63221"/>
      </p:ext>
    </p:extLst>
  </p:cSld>
  <p:clrMapOvr>
    <a:masterClrMapping/>
  </p:clrMapOvr>
  <p:transition spd="med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62CA-55D0-4662-A822-52AAFEC3EE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28611"/>
      </p:ext>
    </p:extLst>
  </p:cSld>
  <p:clrMapOvr>
    <a:masterClrMapping/>
  </p:clrMapOvr>
  <p:transition spd="med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40619-561D-4365-986D-A360CB237D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00747"/>
      </p:ext>
    </p:extLst>
  </p:cSld>
  <p:clrMapOvr>
    <a:masterClrMapping/>
  </p:clrMapOvr>
  <p:transition spd="med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DDC1B-9630-4F4D-AB5F-1F563C35B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05563"/>
      </p:ext>
    </p:extLst>
  </p:cSld>
  <p:clrMapOvr>
    <a:masterClrMapping/>
  </p:clrMapOvr>
  <p:transition spd="med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4287A-9B1C-4858-9FA9-D7FF8C877C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36694"/>
      </p:ext>
    </p:extLst>
  </p:cSld>
  <p:clrMapOvr>
    <a:masterClrMapping/>
  </p:clrMapOvr>
  <p:transition spd="med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D9354-6BE6-46A8-B2BA-824363996C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62544"/>
      </p:ext>
    </p:extLst>
  </p:cSld>
  <p:clrMapOvr>
    <a:masterClrMapping/>
  </p:clrMapOvr>
  <p:transition spd="med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41557-FD17-4BD8-821A-916F9FD712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90186"/>
      </p:ext>
    </p:extLst>
  </p:cSld>
  <p:clrMapOvr>
    <a:masterClrMapping/>
  </p:clrMapOvr>
  <p:transition spd="med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42C06-DFE1-485D-8CD9-99AC79B922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60835"/>
      </p:ext>
    </p:extLst>
  </p:cSld>
  <p:clrMapOvr>
    <a:masterClrMapping/>
  </p:clrMapOvr>
  <p:transition spd="med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56ADA-9B6D-48FE-938F-53D4455D14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08192"/>
      </p:ext>
    </p:extLst>
  </p:cSld>
  <p:clrMapOvr>
    <a:masterClrMapping/>
  </p:clrMapOvr>
  <p:transition spd="med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52559-E3A8-4171-AEB3-555C8D2BD8A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65745"/>
      </p:ext>
    </p:extLst>
  </p:cSld>
  <p:clrMapOvr>
    <a:masterClrMapping/>
  </p:clrMapOvr>
  <p:transition spd="med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CC397-26E6-4037-B03B-029A83365CE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66403"/>
      </p:ext>
    </p:extLst>
  </p:cSld>
  <p:clrMapOvr>
    <a:masterClrMapping/>
  </p:clrMapOvr>
  <p:transition spd="med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408A6-776E-43C8-8E18-853718C5CE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93619"/>
      </p:ext>
    </p:extLst>
  </p:cSld>
  <p:clrMapOvr>
    <a:masterClrMapping/>
  </p:clrMapOvr>
  <p:transition spd="med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B1504-0010-40C7-BA94-86D3ECCA6E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73324"/>
      </p:ext>
    </p:extLst>
  </p:cSld>
  <p:clrMapOvr>
    <a:masterClrMapping/>
  </p:clrMapOvr>
  <p:transition spd="med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8DB59-7BA1-4A5B-B8D5-53E8728A21B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180699"/>
      </p:ext>
    </p:extLst>
  </p:cSld>
  <p:clrMapOvr>
    <a:masterClrMapping/>
  </p:clrMapOvr>
  <p:transition spd="med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52385-2481-460E-BD2A-D517BF4CA5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89628"/>
      </p:ext>
    </p:extLst>
  </p:cSld>
  <p:clrMapOvr>
    <a:masterClrMapping/>
  </p:clrMapOvr>
  <p:transition spd="med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8ECE5-284C-4FB5-870C-D27BC75EA14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78874"/>
      </p:ext>
    </p:extLst>
  </p:cSld>
  <p:clrMapOvr>
    <a:masterClrMapping/>
  </p:clrMapOvr>
  <p:transition spd="med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C30878-ECCE-4EC5-BAF5-0F6D6E76220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19931"/>
      </p:ext>
    </p:extLst>
  </p:cSld>
  <p:clrMapOvr>
    <a:masterClrMapping/>
  </p:clrMapOvr>
  <p:transition spd="med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0F65B-D22D-42BF-B070-EA5C75B9B8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93000"/>
      </p:ext>
    </p:extLst>
  </p:cSld>
  <p:clrMapOvr>
    <a:masterClrMapping/>
  </p:clrMapOvr>
  <p:transition spd="med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9538E-FE1E-4097-AB32-A707732794D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22811"/>
      </p:ext>
    </p:extLst>
  </p:cSld>
  <p:clrMapOvr>
    <a:masterClrMapping/>
  </p:clrMapOvr>
  <p:transition spd="med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E85C7D-D9AA-458D-AB4D-2B185EF621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22147"/>
      </p:ext>
    </p:extLst>
  </p:cSld>
  <p:clrMapOvr>
    <a:masterClrMapping/>
  </p:clrMapOvr>
  <p:transition spd="med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0ABDB-E2AD-4849-97A4-43554F27E9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06836"/>
      </p:ext>
    </p:extLst>
  </p:cSld>
  <p:clrMapOvr>
    <a:masterClrMapping/>
  </p:clrMapOvr>
  <p:transition spd="med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38B1E24-6837-4381-A250-3BB64E4EA1B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43471"/>
      </p:ext>
    </p:extLst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577FA-EFB8-4250-BC52-B14651F5C9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28721"/>
      </p:ext>
    </p:extLst>
  </p:cSld>
  <p:clrMapOvr>
    <a:masterClrMapping/>
  </p:clrMapOvr>
  <p:transition spd="med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B80D1EC-5D72-4EF9-9935-A822162E1A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08339"/>
      </p:ext>
    </p:extLst>
  </p:cSld>
  <p:clrMapOvr>
    <a:masterClrMapping/>
  </p:clrMapOvr>
  <p:transition spd="med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245EA-FFBA-486E-9AA0-683DCA731AB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56934"/>
      </p:ext>
    </p:extLst>
  </p:cSld>
  <p:clrMapOvr>
    <a:masterClrMapping/>
  </p:clrMapOvr>
  <p:transition spd="med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EC256-6307-47DC-A504-744C5EEC65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52383"/>
      </p:ext>
    </p:extLst>
  </p:cSld>
  <p:clrMapOvr>
    <a:masterClrMapping/>
  </p:clrMapOvr>
  <p:transition spd="med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24E55-F9B4-4A68-A4F1-03E92892E41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841505"/>
      </p:ext>
    </p:extLst>
  </p:cSld>
  <p:clrMapOvr>
    <a:masterClrMapping/>
  </p:clrMapOvr>
  <p:transition spd="med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102DA-4161-445A-A64E-47FC8A84C87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08890"/>
      </p:ext>
    </p:extLst>
  </p:cSld>
  <p:clrMapOvr>
    <a:masterClrMapping/>
  </p:clrMapOvr>
  <p:transition spd="med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E4DF7-242D-49CA-BE79-EB83C402AD4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21710"/>
      </p:ext>
    </p:extLst>
  </p:cSld>
  <p:clrMapOvr>
    <a:masterClrMapping/>
  </p:clrMapOvr>
  <p:transition spd="med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273F3-9C95-44CC-B1C3-7BF0B9F2383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1869"/>
      </p:ext>
    </p:extLst>
  </p:cSld>
  <p:clrMapOvr>
    <a:masterClrMapping/>
  </p:clrMapOvr>
  <p:transition spd="med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B0CF7-FC81-407B-BA72-2F0E0A836E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0007"/>
      </p:ext>
    </p:extLst>
  </p:cSld>
  <p:clrMapOvr>
    <a:masterClrMapping/>
  </p:clrMapOvr>
  <p:transition spd="med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48CCF-B321-42BD-A3A9-9C504839A40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40186"/>
      </p:ext>
    </p:extLst>
  </p:cSld>
  <p:clrMapOvr>
    <a:masterClrMapping/>
  </p:clrMapOvr>
  <p:transition spd="med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EF1F5-049B-45DF-B1BE-6276B138F7E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37051"/>
      </p:ext>
    </p:extLst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3004A-A22C-413B-A604-FF73BB9E5E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5445"/>
      </p:ext>
    </p:extLst>
  </p:cSld>
  <p:clrMapOvr>
    <a:masterClrMapping/>
  </p:clrMapOvr>
  <p:transition spd="med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51E99-9DD9-4252-972A-1DF0D1526D8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47300"/>
      </p:ext>
    </p:extLst>
  </p:cSld>
  <p:clrMapOvr>
    <a:masterClrMapping/>
  </p:clrMapOvr>
  <p:transition spd="med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C9359-3A3D-4BBE-9E4B-591687B6ADC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09180"/>
      </p:ext>
    </p:extLst>
  </p:cSld>
  <p:clrMapOvr>
    <a:masterClrMapping/>
  </p:clrMapOvr>
  <p:transition spd="med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B0B9B7-3558-4D3B-9B08-35C3D742683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95384"/>
      </p:ext>
    </p:extLst>
  </p:cSld>
  <p:clrMapOvr>
    <a:masterClrMapping/>
  </p:clrMapOvr>
  <p:transition spd="med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D0BA857-548C-4955-95E1-B0E3046438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27021"/>
      </p:ext>
    </p:extLst>
  </p:cSld>
  <p:clrMapOvr>
    <a:masterClrMapping/>
  </p:clrMapOvr>
  <p:transition spd="med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04B080-3521-48C7-A849-B1693CFA581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59174"/>
      </p:ext>
    </p:extLst>
  </p:cSld>
  <p:clrMapOvr>
    <a:masterClrMapping/>
  </p:clrMapOvr>
  <p:transition spd="med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F465B9F-2B2F-4337-847C-858DCC058C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797538"/>
      </p:ext>
    </p:extLst>
  </p:cSld>
  <p:clrMapOvr>
    <a:masterClrMapping/>
  </p:clrMapOvr>
  <p:transition spd="med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9984DD8-4D63-4001-AAE0-383A05CE76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86555"/>
      </p:ext>
    </p:extLst>
  </p:cSld>
  <p:clrMapOvr>
    <a:masterClrMapping/>
  </p:clrMapOvr>
  <p:transition spd="med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A1A11-20B2-431C-8224-06B7B33E25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99068"/>
      </p:ext>
    </p:extLst>
  </p:cSld>
  <p:clrMapOvr>
    <a:masterClrMapping/>
  </p:clrMapOvr>
  <p:transition spd="med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A09E9-CA22-40FD-A70B-4C4C519D32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6335"/>
      </p:ext>
    </p:extLst>
  </p:cSld>
  <p:clrMapOvr>
    <a:masterClrMapping/>
  </p:clrMapOvr>
  <p:transition spd="med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2D7EC-1AFB-473E-B140-70213A5D94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35570"/>
      </p:ext>
    </p:extLst>
  </p:cSld>
  <p:clrMapOvr>
    <a:masterClrMapping/>
  </p:clrMapOvr>
  <p:transition spd="med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F50C-B6E0-4851-84B1-226FE89B6E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08612"/>
      </p:ext>
    </p:extLst>
  </p:cSld>
  <p:clrMapOvr>
    <a:masterClrMapping/>
  </p:clrMapOvr>
  <p:transition spd="med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EAE74-4AB9-4C48-A44E-624B7FE7D2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102351"/>
      </p:ext>
    </p:extLst>
  </p:cSld>
  <p:clrMapOvr>
    <a:masterClrMapping/>
  </p:clrMapOvr>
  <p:transition spd="med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8FEC3-CFB5-4590-961B-C5D3405D53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77224"/>
      </p:ext>
    </p:extLst>
  </p:cSld>
  <p:clrMapOvr>
    <a:masterClrMapping/>
  </p:clrMapOvr>
  <p:transition spd="med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89382-ACD0-42C1-830F-0D1972BE9B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05443"/>
      </p:ext>
    </p:extLst>
  </p:cSld>
  <p:clrMapOvr>
    <a:masterClrMapping/>
  </p:clrMapOvr>
  <p:transition spd="med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B705E-3161-4D9D-B26F-C0EF4DAD23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73596"/>
      </p:ext>
    </p:extLst>
  </p:cSld>
  <p:clrMapOvr>
    <a:masterClrMapping/>
  </p:clrMapOvr>
  <p:transition spd="med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A71F0-B70C-4EEF-A970-708F1E8239D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82797"/>
      </p:ext>
    </p:extLst>
  </p:cSld>
  <p:clrMapOvr>
    <a:masterClrMapping/>
  </p:clrMapOvr>
  <p:transition spd="med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DCDB5-B8DE-4C71-8137-C5838CA053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99384"/>
      </p:ext>
    </p:extLst>
  </p:cSld>
  <p:clrMapOvr>
    <a:masterClrMapping/>
  </p:clrMapOvr>
  <p:transition spd="med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4CADD-8976-463A-B363-88A509039B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31398"/>
      </p:ext>
    </p:extLst>
  </p:cSld>
  <p:clrMapOvr>
    <a:masterClrMapping/>
  </p:clrMapOvr>
  <p:transition spd="med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08FBD-D959-46EE-9643-CB9146EA29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35059"/>
      </p:ext>
    </p:extLst>
  </p:cSld>
  <p:clrMapOvr>
    <a:masterClrMapping/>
  </p:clrMapOvr>
  <p:transition spd="med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9E66A-5586-4415-B7C9-21678D42A0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50498"/>
      </p:ext>
    </p:extLst>
  </p:cSld>
  <p:clrMapOvr>
    <a:masterClrMapping/>
  </p:clrMapOvr>
  <p:transition spd="med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2D1D4-B4D3-4DC2-9083-D7E23FE4BD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26160"/>
      </p:ext>
    </p:extLst>
  </p:cSld>
  <p:clrMapOvr>
    <a:masterClrMapping/>
  </p:clrMapOvr>
  <p:transition spd="med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E94B3-6C90-43BC-900C-4894F3C195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13194"/>
      </p:ext>
    </p:extLst>
  </p:cSld>
  <p:clrMapOvr>
    <a:masterClrMapping/>
  </p:clrMapOvr>
  <p:transition spd="med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02CD5-97A3-477C-8057-96CD7268E8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748298"/>
      </p:ext>
    </p:extLst>
  </p:cSld>
  <p:clrMapOvr>
    <a:masterClrMapping/>
  </p:clrMapOvr>
  <p:transition spd="med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7589B4-6AFF-49DB-8E38-C238B7D098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71172"/>
      </p:ext>
    </p:extLst>
  </p:cSld>
  <p:clrMapOvr>
    <a:masterClrMapping/>
  </p:clrMapOvr>
  <p:transition spd="med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C9226-8266-47D0-8DCF-F5ECF91090E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821301"/>
      </p:ext>
    </p:extLst>
  </p:cSld>
  <p:clrMapOvr>
    <a:masterClrMapping/>
  </p:clrMapOvr>
  <p:transition spd="med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074D6-0F6A-49E0-907A-2E1AE8F7E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53254"/>
      </p:ext>
    </p:extLst>
  </p:cSld>
  <p:clrMapOvr>
    <a:masterClrMapping/>
  </p:clrMapOvr>
  <p:transition spd="med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E5294-67BF-4D2C-853C-EB2B64B4C74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45599"/>
      </p:ext>
    </p:extLst>
  </p:cSld>
  <p:clrMapOvr>
    <a:masterClrMapping/>
  </p:clrMapOvr>
  <p:transition spd="med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087A8-8B87-4B14-B61B-F16B5A7E7A7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89362"/>
      </p:ext>
    </p:extLst>
  </p:cSld>
  <p:clrMapOvr>
    <a:masterClrMapping/>
  </p:clrMapOvr>
  <p:transition spd="med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8ECCF-01CF-42A8-B85C-049E45421F3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92809"/>
      </p:ext>
    </p:extLst>
  </p:cSld>
  <p:clrMapOvr>
    <a:masterClrMapping/>
  </p:clrMapOvr>
  <p:transition spd="med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4AA2C-AC63-46AC-901A-D983C2424B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02466"/>
      </p:ext>
    </p:extLst>
  </p:cSld>
  <p:clrMapOvr>
    <a:masterClrMapping/>
  </p:clrMapOvr>
  <p:transition spd="med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912C5-AC08-4A10-B86F-2C8AC84708A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91424"/>
      </p:ext>
    </p:extLst>
  </p:cSld>
  <p:clrMapOvr>
    <a:masterClrMapping/>
  </p:clrMapOvr>
  <p:transition spd="med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84E1D5-59E1-44EB-84AC-19EBCA6F40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90790"/>
      </p:ext>
    </p:extLst>
  </p:cSld>
  <p:clrMapOvr>
    <a:masterClrMapping/>
  </p:clrMapOvr>
  <p:transition spd="med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CCF7F-2240-41AC-9E9D-E1E37377C0B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97718"/>
      </p:ext>
    </p:extLst>
  </p:cSld>
  <p:clrMapOvr>
    <a:masterClrMapping/>
  </p:clrMapOvr>
  <p:transition spd="med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1DBDD-22BB-44A5-BCBE-150DE004E3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2855"/>
      </p:ext>
    </p:extLst>
  </p:cSld>
  <p:clrMapOvr>
    <a:masterClrMapping/>
  </p:clrMapOvr>
  <p:transition spd="med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EA1E6-0B7B-4DAA-B3FB-340B20E3400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1537"/>
      </p:ext>
    </p:extLst>
  </p:cSld>
  <p:clrMapOvr>
    <a:masterClrMapping/>
  </p:clrMapOvr>
  <p:transition spd="med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93ECF9-1F20-4A37-B2C3-C70CAB7D43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00699"/>
      </p:ext>
    </p:extLst>
  </p:cSld>
  <p:clrMapOvr>
    <a:masterClrMapping/>
  </p:clrMapOvr>
  <p:transition spd="med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D62BC7C-8F1F-4D20-8738-EBF7A43BBC0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15936"/>
      </p:ext>
    </p:extLst>
  </p:cSld>
  <p:clrMapOvr>
    <a:masterClrMapping/>
  </p:clrMapOvr>
  <p:transition spd="med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FE30C-E852-49FB-A7A0-645F752F8A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84289"/>
      </p:ext>
    </p:extLst>
  </p:cSld>
  <p:clrMapOvr>
    <a:masterClrMapping/>
  </p:clrMapOvr>
  <p:transition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D089E-739B-4B35-9FA4-EBCCAC103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26269"/>
      </p:ext>
    </p:extLst>
  </p:cSld>
  <p:clrMapOvr>
    <a:masterClrMapping/>
  </p:clrMapOvr>
  <p:transition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5A4BC-FCAA-48F9-86DD-4E38B73C4E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22635"/>
      </p:ext>
    </p:extLst>
  </p:cSld>
  <p:clrMapOvr>
    <a:masterClrMapping/>
  </p:clrMapOvr>
  <p:transition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7AE41-95AC-4338-B4A7-FA5DBD5020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41765"/>
      </p:ext>
    </p:extLst>
  </p:cSld>
  <p:clrMapOvr>
    <a:masterClrMapping/>
  </p:clrMapOvr>
  <p:transition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0CDB2-B236-490D-86F6-86C64DE2FE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27089"/>
      </p:ext>
    </p:extLst>
  </p:cSld>
  <p:clrMapOvr>
    <a:masterClrMapping/>
  </p:clrMapOvr>
  <p:transition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46747-8F33-459C-AD9D-53219BF46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74616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7F71B-7AD8-4022-9129-B597D3C890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840994"/>
      </p:ext>
    </p:extLst>
  </p:cSld>
  <p:clrMapOvr>
    <a:masterClrMapping/>
  </p:clrMapOvr>
  <p:transition spd="med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84957-3E00-4D80-BE29-21C6DDEC6B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55657"/>
      </p:ext>
    </p:extLst>
  </p:cSld>
  <p:clrMapOvr>
    <a:masterClrMapping/>
  </p:clrMapOvr>
  <p:transition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EB317-73FA-4D70-8372-407ACD2749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00095"/>
      </p:ext>
    </p:extLst>
  </p:cSld>
  <p:clrMapOvr>
    <a:masterClrMapping/>
  </p:clrMapOvr>
  <p:transition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7F4BE-D526-4BBE-A870-EC3272C846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73686"/>
      </p:ext>
    </p:extLst>
  </p:cSld>
  <p:clrMapOvr>
    <a:masterClrMapping/>
  </p:clrMapOvr>
  <p:transition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19ED47-5A7A-43EF-BC5F-F0A930FE2C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26105"/>
      </p:ext>
    </p:extLst>
  </p:cSld>
  <p:clrMapOvr>
    <a:masterClrMapping/>
  </p:clrMapOvr>
  <p:transition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63-4086-4660-9314-6C9187804C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53835"/>
      </p:ext>
    </p:extLst>
  </p:cSld>
  <p:clrMapOvr>
    <a:masterClrMapping/>
  </p:clrMapOvr>
  <p:transition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B77A8-3B0B-4DF0-AE0D-1CDE99B94F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11271"/>
      </p:ext>
    </p:extLst>
  </p:cSld>
  <p:clrMapOvr>
    <a:masterClrMapping/>
  </p:clrMapOvr>
  <p:transition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5B787-751E-4EE5-B685-32050666B6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9815"/>
      </p:ext>
    </p:extLst>
  </p:cSld>
  <p:clrMapOvr>
    <a:masterClrMapping/>
  </p:clrMapOvr>
  <p:transition spd="med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AE899-7AC6-42A1-920E-109A0FD2B0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57298"/>
      </p:ext>
    </p:extLst>
  </p:cSld>
  <p:clrMapOvr>
    <a:masterClrMapping/>
  </p:clrMapOvr>
  <p:transition spd="med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5420-44A8-4712-A350-F2A7E7B63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57492"/>
      </p:ext>
    </p:extLst>
  </p:cSld>
  <p:clrMapOvr>
    <a:masterClrMapping/>
  </p:clrMapOvr>
  <p:transition spd="med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F7EC8-C7F0-4DD5-A9DD-E387461DAF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09151"/>
      </p:ext>
    </p:extLst>
  </p:cSld>
  <p:clrMapOvr>
    <a:masterClrMapping/>
  </p:clrMapOvr>
  <p:transition spd="med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CE01A7C-5417-48F8-8ECF-FE84E135134C}" type="slidenum">
              <a:rPr lang="en-US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4871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  <p:sldLayoutId id="2147485036" r:id="rId12"/>
    <p:sldLayoutId id="2147485037" r:id="rId13"/>
    <p:sldLayoutId id="2147485038" r:id="rId14"/>
    <p:sldLayoutId id="2147485039" r:id="rId15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10663AFA-1456-44C8-AE6C-6DBE5466BB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586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5165" r:id="rId6"/>
    <p:sldLayoutId id="2147485166" r:id="rId7"/>
    <p:sldLayoutId id="2147485167" r:id="rId8"/>
    <p:sldLayoutId id="2147485168" r:id="rId9"/>
    <p:sldLayoutId id="2147485169" r:id="rId10"/>
    <p:sldLayoutId id="2147485170" r:id="rId11"/>
    <p:sldLayoutId id="2147485171" r:id="rId12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1268737-63A8-43D7-8CB9-D9C043E2D62F}" type="slidenum">
              <a:rPr lang="en-US" smtClean="0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369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04" r:id="rId1"/>
    <p:sldLayoutId id="2147485205" r:id="rId2"/>
    <p:sldLayoutId id="2147485206" r:id="rId3"/>
    <p:sldLayoutId id="2147485207" r:id="rId4"/>
    <p:sldLayoutId id="2147485208" r:id="rId5"/>
    <p:sldLayoutId id="2147485209" r:id="rId6"/>
    <p:sldLayoutId id="2147485210" r:id="rId7"/>
    <p:sldLayoutId id="2147485211" r:id="rId8"/>
    <p:sldLayoutId id="2147485212" r:id="rId9"/>
    <p:sldLayoutId id="2147485213" r:id="rId10"/>
    <p:sldLayoutId id="2147485214" r:id="rId11"/>
    <p:sldLayoutId id="2147485215" r:id="rId12"/>
    <p:sldLayoutId id="2147485216" r:id="rId13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</a:pPr>
            <a:fld id="{85E1F520-6384-40C3-8457-A78EACF0EB0E}" type="slidenum">
              <a:rPr lang="en-US" smtClean="0">
                <a:solidFill>
                  <a:srgbClr val="FFFFFF"/>
                </a:solidFill>
              </a:rPr>
              <a:pPr>
                <a:lnSpc>
                  <a:spcPct val="100000"/>
                </a:lnSpc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683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18" r:id="rId1"/>
    <p:sldLayoutId id="2147485219" r:id="rId2"/>
    <p:sldLayoutId id="2147485220" r:id="rId3"/>
    <p:sldLayoutId id="2147485221" r:id="rId4"/>
    <p:sldLayoutId id="2147485222" r:id="rId5"/>
    <p:sldLayoutId id="2147485223" r:id="rId6"/>
    <p:sldLayoutId id="2147485224" r:id="rId7"/>
    <p:sldLayoutId id="2147485225" r:id="rId8"/>
    <p:sldLayoutId id="2147485226" r:id="rId9"/>
    <p:sldLayoutId id="2147485227" r:id="rId10"/>
    <p:sldLayoutId id="2147485228" r:id="rId11"/>
    <p:sldLayoutId id="2147485229" r:id="rId12"/>
    <p:sldLayoutId id="2147485230" r:id="rId13"/>
    <p:sldLayoutId id="2147485231" r:id="rId14"/>
    <p:sldLayoutId id="2147485232" r:id="rId15"/>
    <p:sldLayoutId id="2147485233" r:id="rId16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latin typeface="+mn-lt"/>
              </a:defRPr>
            </a:lvl1pPr>
          </a:lstStyle>
          <a:p>
            <a:pPr>
              <a:defRPr/>
            </a:pPr>
            <a:fld id="{956F8A33-4EEE-493A-9AC8-900E0B2C3F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397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  <p:sldLayoutId id="2147485278" r:id="rId12"/>
    <p:sldLayoutId id="2147485279" r:id="rId13"/>
    <p:sldLayoutId id="2147485280" r:id="rId14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01E92D3-9F19-4CAD-9014-5A0BE2352915}" type="slidenum">
              <a:rPr lang="en-US" smtClean="0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383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  <p:sldLayoutId id="2147485293" r:id="rId12"/>
    <p:sldLayoutId id="2147485294" r:id="rId13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D7DD9C3-CFAB-4CE3-BE73-E461742C759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6" r:id="rId1"/>
    <p:sldLayoutId id="2147485297" r:id="rId2"/>
    <p:sldLayoutId id="2147485298" r:id="rId3"/>
    <p:sldLayoutId id="2147485299" r:id="rId4"/>
    <p:sldLayoutId id="2147485300" r:id="rId5"/>
    <p:sldLayoutId id="2147485301" r:id="rId6"/>
    <p:sldLayoutId id="2147485302" r:id="rId7"/>
    <p:sldLayoutId id="2147485303" r:id="rId8"/>
    <p:sldLayoutId id="2147485304" r:id="rId9"/>
    <p:sldLayoutId id="2147485305" r:id="rId10"/>
    <p:sldLayoutId id="2147485306" r:id="rId11"/>
    <p:sldLayoutId id="2147485307" r:id="rId12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400">
          <a:solidFill>
            <a:srgbClr val="DDDDDD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rgbClr val="F8F8F8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rgbClr val="F8F8F8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F8F8F8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F8F8F8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F8F8F8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F8F8F8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F8F8F8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defRPr/>
            </a:pPr>
            <a:fld id="{E60F8841-CEC4-47B9-9E6A-FE7C9C3C6A2F}" type="slidenum">
              <a:rPr lang="en-US"/>
              <a:pPr>
                <a:lnSpc>
                  <a:spcPct val="100000"/>
                </a:lnSpc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771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09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  <p:sldLayoutId id="2147485320" r:id="rId12"/>
    <p:sldLayoutId id="2147485321" r:id="rId13"/>
    <p:sldLayoutId id="2147485322" r:id="rId14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.jp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0600" y="0"/>
            <a:ext cx="10134600" cy="687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657600" y="6248400"/>
            <a:ext cx="4191000" cy="65111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569913">
              <a:lnSpc>
                <a:spcPct val="100000"/>
              </a:lnSpc>
              <a:buFontTx/>
              <a:buNone/>
            </a:pPr>
            <a:r>
              <a:rPr lang="en-US" sz="2100" b="1" kern="0" dirty="0">
                <a:solidFill>
                  <a:srgbClr val="004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Forest Products Laboratory</a:t>
            </a:r>
          </a:p>
          <a:p>
            <a:pPr marL="569913">
              <a:lnSpc>
                <a:spcPct val="100000"/>
              </a:lnSpc>
              <a:buFontTx/>
              <a:buNone/>
            </a:pPr>
            <a:r>
              <a:rPr lang="en-US" sz="1800" b="1" kern="0" dirty="0">
                <a:solidFill>
                  <a:srgbClr val="004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circa 1920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014472" y="152400"/>
            <a:ext cx="7329428" cy="1828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en-US" sz="4000" b="1" kern="0" dirty="0">
                <a:solidFill>
                  <a:srgbClr val="004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Forest Products Utilization and Marketing Historical Perspective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sz="2800" b="1" kern="0" dirty="0">
                <a:solidFill>
                  <a:srgbClr val="004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rPr>
              <a:t>Rusty Dramm, FPL</a:t>
            </a:r>
          </a:p>
        </p:txBody>
      </p:sp>
    </p:spTree>
    <p:extLst>
      <p:ext uri="{BB962C8B-B14F-4D97-AF65-F5344CB8AC3E}">
        <p14:creationId xmlns:p14="http://schemas.microsoft.com/office/powerpoint/2010/main" val="3868905102"/>
      </p:ext>
    </p:extLst>
  </p:cSld>
  <p:clrMapOvr>
    <a:masterClrMapping/>
  </p:clrMapOvr>
  <p:transition spd="med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07" y="228600"/>
            <a:ext cx="6044787" cy="481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5181600"/>
            <a:ext cx="670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</a:rPr>
              <a:t>Forest Industries Award presented to US Forest Service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</a:rPr>
              <a:t>Utilization and Marketing Team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sz="800" kern="0" dirty="0">
              <a:solidFill>
                <a:srgbClr val="FFFFFF"/>
              </a:solidFill>
            </a:endParaRP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</a:rPr>
              <a:t> …for Excellence in raising Sawmill and Plywood plant efficiency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</a:rPr>
              <a:t>Given at the 1992 Forest Industries Clinic and Show</a:t>
            </a:r>
            <a:endParaRPr lang="en-US" sz="1800" kern="0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25135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530225"/>
            <a:ext cx="824865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697269" y="6405366"/>
            <a:ext cx="999056" cy="25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Dramm 2007</a:t>
            </a:r>
          </a:p>
        </p:txBody>
      </p:sp>
    </p:spTree>
    <p:extLst>
      <p:ext uri="{BB962C8B-B14F-4D97-AF65-F5344CB8AC3E}">
        <p14:creationId xmlns:p14="http://schemas.microsoft.com/office/powerpoint/2010/main" val="42780474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Oval 2" descr="Circle_Fence Posts"/>
          <p:cNvSpPr>
            <a:spLocks noChangeArrowheads="1"/>
          </p:cNvSpPr>
          <p:nvPr/>
        </p:nvSpPr>
        <p:spPr bwMode="auto">
          <a:xfrm>
            <a:off x="4114800" y="2866920"/>
            <a:ext cx="3986213" cy="2879725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altLang="en-US" sz="2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915" name="Oval 3" descr="Circle_FellerBuncher"/>
          <p:cNvSpPr>
            <a:spLocks noChangeArrowheads="1"/>
          </p:cNvSpPr>
          <p:nvPr/>
        </p:nvSpPr>
        <p:spPr bwMode="auto">
          <a:xfrm>
            <a:off x="990600" y="2866920"/>
            <a:ext cx="3986213" cy="2879725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altLang="en-US" sz="2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916" name="Oval 4" descr="Circle_Networking"/>
          <p:cNvSpPr>
            <a:spLocks noChangeArrowheads="1"/>
          </p:cNvSpPr>
          <p:nvPr/>
        </p:nvSpPr>
        <p:spPr bwMode="auto">
          <a:xfrm>
            <a:off x="2590800" y="580920"/>
            <a:ext cx="3986213" cy="2879725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altLang="en-US" sz="2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917" name="Oval 5" descr="Circle_FellerBuncher"/>
          <p:cNvSpPr>
            <a:spLocks noChangeArrowheads="1"/>
          </p:cNvSpPr>
          <p:nvPr/>
        </p:nvSpPr>
        <p:spPr bwMode="auto">
          <a:xfrm>
            <a:off x="990600" y="2866920"/>
            <a:ext cx="3986213" cy="2879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altLang="en-US" sz="2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918" name="Oval 6" descr="Circle_Fence Posts"/>
          <p:cNvSpPr>
            <a:spLocks noChangeArrowheads="1"/>
          </p:cNvSpPr>
          <p:nvPr/>
        </p:nvSpPr>
        <p:spPr bwMode="auto">
          <a:xfrm>
            <a:off x="4114800" y="2866920"/>
            <a:ext cx="3986213" cy="2879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altLang="en-US" sz="2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919" name="Oval 7" descr="Circle_Networking"/>
          <p:cNvSpPr>
            <a:spLocks noChangeArrowheads="1"/>
          </p:cNvSpPr>
          <p:nvPr/>
        </p:nvSpPr>
        <p:spPr bwMode="auto">
          <a:xfrm>
            <a:off x="2590800" y="580920"/>
            <a:ext cx="3986213" cy="2879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altLang="en-US" sz="28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6920" name="AutoShape 8"/>
          <p:cNvSpPr>
            <a:spLocks noChangeArrowheads="1"/>
          </p:cNvSpPr>
          <p:nvPr/>
        </p:nvSpPr>
        <p:spPr bwMode="auto">
          <a:xfrm>
            <a:off x="3459163" y="352320"/>
            <a:ext cx="2193925" cy="795338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45720" r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charset="0"/>
              </a:rPr>
              <a:t>Community</a:t>
            </a:r>
          </a:p>
        </p:txBody>
      </p:sp>
      <p:sp>
        <p:nvSpPr>
          <p:cNvPr id="166921" name="AutoShape 9"/>
          <p:cNvSpPr>
            <a:spLocks noChangeArrowheads="1"/>
          </p:cNvSpPr>
          <p:nvPr/>
        </p:nvSpPr>
        <p:spPr bwMode="auto">
          <a:xfrm>
            <a:off x="1752600" y="5384695"/>
            <a:ext cx="2193925" cy="795338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charset="0"/>
              </a:rPr>
              <a:t>Environment</a:t>
            </a:r>
          </a:p>
        </p:txBody>
      </p:sp>
      <p:sp>
        <p:nvSpPr>
          <p:cNvPr id="166922" name="AutoShape 10"/>
          <p:cNvSpPr>
            <a:spLocks noChangeArrowheads="1"/>
          </p:cNvSpPr>
          <p:nvPr/>
        </p:nvSpPr>
        <p:spPr bwMode="auto">
          <a:xfrm>
            <a:off x="5181600" y="5384695"/>
            <a:ext cx="2193925" cy="795338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720" r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FFFF"/>
                </a:solidFill>
                <a:latin typeface="Arial" charset="0"/>
              </a:rPr>
              <a:t>Economy</a:t>
            </a:r>
          </a:p>
        </p:txBody>
      </p:sp>
      <p:sp>
        <p:nvSpPr>
          <p:cNvPr id="1403915" name="Text Box 11"/>
          <p:cNvSpPr txBox="1">
            <a:spLocks noChangeArrowheads="1"/>
          </p:cNvSpPr>
          <p:nvPr/>
        </p:nvSpPr>
        <p:spPr bwMode="auto">
          <a:xfrm>
            <a:off x="1492250" y="2752620"/>
            <a:ext cx="6169025" cy="1089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Sustainability</a:t>
            </a:r>
          </a:p>
        </p:txBody>
      </p:sp>
      <p:pic>
        <p:nvPicPr>
          <p:cNvPr id="16692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78581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6547" y="6383049"/>
            <a:ext cx="331090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600" i="1" dirty="0">
                <a:solidFill>
                  <a:srgbClr val="FFFFFF"/>
                </a:solidFill>
              </a:rPr>
              <a:t>Dramm, </a:t>
            </a:r>
            <a:r>
              <a:rPr lang="en-US" sz="1600" i="1" dirty="0" err="1">
                <a:solidFill>
                  <a:srgbClr val="FFFFFF"/>
                </a:solidFill>
              </a:rPr>
              <a:t>LeVan</a:t>
            </a:r>
            <a:r>
              <a:rPr lang="en-US" sz="1600" i="1" dirty="0">
                <a:solidFill>
                  <a:srgbClr val="FFFFFF"/>
                </a:solidFill>
              </a:rPr>
              <a:t> and Sebelius 2005</a:t>
            </a:r>
          </a:p>
        </p:txBody>
      </p:sp>
    </p:spTree>
    <p:extLst>
      <p:ext uri="{BB962C8B-B14F-4D97-AF65-F5344CB8AC3E}">
        <p14:creationId xmlns:p14="http://schemas.microsoft.com/office/powerpoint/2010/main" val="118655613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0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9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5" name="Rectangle 3"/>
          <p:cNvSpPr>
            <a:spLocks noChangeArrowheads="1"/>
          </p:cNvSpPr>
          <p:nvPr/>
        </p:nvSpPr>
        <p:spPr bwMode="auto">
          <a:xfrm>
            <a:off x="937037" y="2054461"/>
            <a:ext cx="726992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ct val="30000"/>
              </a:spcBef>
              <a:buClr>
                <a:srgbClr val="FFC000"/>
              </a:buClr>
              <a:buFontTx/>
              <a:buNone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Provide forest products utilization and marketing assistance for restoring, managing and improving our nation’s forests while enhancing communities and economies </a:t>
            </a:r>
            <a:r>
              <a:rPr lang="en-US" sz="3200" i="1" dirty="0">
                <a:solidFill>
                  <a:srgbClr val="00FF00"/>
                </a:solidFill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– sustainability defined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1860" y="0"/>
            <a:ext cx="700028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Forest Products Utilization and Marketing Goal</a:t>
            </a:r>
          </a:p>
        </p:txBody>
      </p:sp>
      <p:sp>
        <p:nvSpPr>
          <p:cNvPr id="5" name="Rectangle 12"/>
          <p:cNvSpPr txBox="1">
            <a:spLocks noChangeArrowheads="1"/>
          </p:cNvSpPr>
          <p:nvPr/>
        </p:nvSpPr>
        <p:spPr bwMode="auto">
          <a:xfrm>
            <a:off x="1714500" y="4953000"/>
            <a:ext cx="5715000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2400" b="1" i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 Hazardous Fuels Woody Biomass Utilization and Marketing Planning Summit</a:t>
            </a:r>
          </a:p>
          <a:p>
            <a:pPr>
              <a:lnSpc>
                <a:spcPct val="100000"/>
              </a:lnSpc>
              <a:buFontTx/>
              <a:buNone/>
              <a:defRPr/>
            </a:pPr>
            <a:endParaRPr lang="en-US" sz="600" b="1" i="1" kern="0" dirty="0">
              <a:solidFill>
                <a:srgbClr val="B2B2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2000" b="1" i="1" kern="0" dirty="0">
                <a:solidFill>
                  <a:srgbClr val="B2B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Kemp Natural Resources Station Meeting,     </a:t>
            </a:r>
            <a:r>
              <a:rPr lang="en-US" sz="1700" b="1" i="1" kern="0" dirty="0">
                <a:solidFill>
                  <a:srgbClr val="B2B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Wisconsin—Madison, Minocqua, WI</a:t>
            </a:r>
          </a:p>
        </p:txBody>
      </p:sp>
    </p:spTree>
    <p:extLst>
      <p:ext uri="{BB962C8B-B14F-4D97-AF65-F5344CB8AC3E}">
        <p14:creationId xmlns:p14="http://schemas.microsoft.com/office/powerpoint/2010/main" val="29706586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5" name="Rectangle 3"/>
          <p:cNvSpPr>
            <a:spLocks noChangeArrowheads="1"/>
          </p:cNvSpPr>
          <p:nvPr/>
        </p:nvSpPr>
        <p:spPr bwMode="auto">
          <a:xfrm>
            <a:off x="344692" y="2071914"/>
            <a:ext cx="8494507" cy="402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71488" lvl="1" indent="-342900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Provide new and expanded utilization and marketing opportunities of products and residues</a:t>
            </a:r>
          </a:p>
          <a:p>
            <a:pPr marL="471488" lvl="1" indent="-342900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endParaRPr lang="en-US" sz="400" dirty="0">
              <a:solidFill>
                <a:srgbClr val="FFFF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471488" lvl="1" indent="-342900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Strengthen technology development  and application with program delivery partners</a:t>
            </a:r>
          </a:p>
          <a:p>
            <a:pPr marL="471488" lvl="1" indent="-342900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endParaRPr lang="en-US" sz="400" dirty="0">
              <a:solidFill>
                <a:srgbClr val="FFFF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508000" lvl="2" indent="-392113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“</a:t>
            </a:r>
            <a:r>
              <a:rPr lang="en-US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Be Relevant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Arial" panose="020B0604020202020204" pitchFamily="34" charset="0"/>
              </a:rPr>
              <a:t>” </a:t>
            </a: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 else…</a:t>
            </a:r>
          </a:p>
          <a:p>
            <a:pPr marL="508000" lvl="2" indent="-392113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“</a:t>
            </a:r>
            <a:r>
              <a:rPr lang="en-US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Find a need…and fill it!</a:t>
            </a:r>
            <a:r>
              <a:rPr lang="en-US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”</a:t>
            </a:r>
            <a:r>
              <a:rPr lang="en-US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</a:t>
            </a:r>
          </a:p>
          <a:p>
            <a:pPr marL="471488" indent="-342900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Facilitate cooperative working relationships</a:t>
            </a:r>
          </a:p>
          <a:p>
            <a:pPr marL="471488" indent="-342900"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anose="05000000000000000000" pitchFamily="2" charset="2"/>
              <a:buChar char="§"/>
            </a:pPr>
            <a:endParaRPr lang="en-US" sz="400" dirty="0">
              <a:solidFill>
                <a:srgbClr val="FFFFFF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87115" y="0"/>
            <a:ext cx="696977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Forest Products Utilization and Marketing Objectives</a:t>
            </a:r>
          </a:p>
        </p:txBody>
      </p:sp>
    </p:spTree>
    <p:extLst>
      <p:ext uri="{BB962C8B-B14F-4D97-AF65-F5344CB8AC3E}">
        <p14:creationId xmlns:p14="http://schemas.microsoft.com/office/powerpoint/2010/main" val="416236672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815"/>
            <a:ext cx="7315200" cy="1600200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What do we focus on? </a:t>
            </a:r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Questions</a:t>
            </a:r>
            <a:b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Forest Service Keeps in Mind</a:t>
            </a:r>
          </a:p>
        </p:txBody>
      </p:sp>
      <p:sp>
        <p:nvSpPr>
          <p:cNvPr id="1202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2476" y="1600200"/>
            <a:ext cx="8010524" cy="5029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charset="0"/>
              </a:rPr>
              <a:t>Do we have authorities to proceed? </a:t>
            </a:r>
            <a:r>
              <a:rPr lang="en-US" sz="2400" dirty="0">
                <a:solidFill>
                  <a:srgbClr val="00FF00"/>
                </a:solidFill>
                <a:latin typeface="Arial" charset="0"/>
              </a:rPr>
              <a:t>– enabling Federal legislation and appropriated dollars</a:t>
            </a:r>
            <a:endParaRPr lang="en-US" sz="600" dirty="0">
              <a:solidFill>
                <a:srgbClr val="00FF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endParaRPr lang="en-US" sz="100" dirty="0">
              <a:solidFill>
                <a:srgbClr val="00FF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charset="0"/>
              </a:rPr>
              <a:t>Is the project relevant? </a:t>
            </a:r>
            <a:r>
              <a:rPr lang="en-US" sz="2400" dirty="0">
                <a:solidFill>
                  <a:srgbClr val="00FF00"/>
                </a:solidFill>
                <a:latin typeface="Arial" charset="0"/>
              </a:rPr>
              <a:t>– what objective(s) will be met?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00" dirty="0">
                <a:solidFill>
                  <a:srgbClr val="00FF00"/>
                </a:solidFill>
                <a:latin typeface="Arial" charset="0"/>
              </a:rPr>
              <a:t> 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dirty="0">
                <a:latin typeface="Arial" charset="0"/>
              </a:rPr>
              <a:t>Is this an appropriate project? </a:t>
            </a:r>
            <a:r>
              <a:rPr lang="en-US" sz="2400" dirty="0">
                <a:solidFill>
                  <a:srgbClr val="00FF00"/>
                </a:solidFill>
                <a:latin typeface="Arial" charset="0"/>
              </a:rPr>
              <a:t>– how does it support and advance the USDA Forest Service Mission?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endParaRPr lang="en-US" sz="100" dirty="0">
              <a:solidFill>
                <a:srgbClr val="00FF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What is the priority and how is this determined?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endParaRPr lang="en-US" sz="100" dirty="0">
              <a:solidFill>
                <a:srgbClr val="FFC000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8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Critical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</a:t>
            </a:r>
            <a:r>
              <a:rPr lang="en-US" sz="28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sz="2400" dirty="0">
                <a:latin typeface="Arial" charset="0"/>
              </a:rPr>
              <a:t>Is the project feasible? 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09650" lvl="1" indent="-32702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00"/>
                </a:solidFill>
                <a:latin typeface="Arial" charset="0"/>
              </a:rPr>
              <a:t>Do we have the technical expertise to pull this off?</a:t>
            </a:r>
          </a:p>
          <a:p>
            <a:pPr marL="1009650" lvl="1" indent="-32702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00"/>
                </a:solidFill>
                <a:latin typeface="Arial" charset="0"/>
              </a:rPr>
              <a:t>Is there adequate funding sources?</a:t>
            </a:r>
          </a:p>
          <a:p>
            <a:pPr marL="1009650" lvl="1" indent="-32702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>
                <a:srgbClr val="00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FF00"/>
                </a:solidFill>
                <a:latin typeface="Arial" charset="0"/>
              </a:rPr>
              <a:t>Do we have top management support?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66446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2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2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2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2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2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2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2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15200" cy="1828800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Critical Factors for Success*</a:t>
            </a:r>
            <a:b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en-US" sz="3200" b="1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Due Diligence </a:t>
            </a:r>
          </a:p>
        </p:txBody>
      </p:sp>
      <p:sp>
        <p:nvSpPr>
          <p:cNvPr id="1202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0613" y="1828800"/>
            <a:ext cx="6962774" cy="3962400"/>
          </a:xfrm>
        </p:spPr>
        <p:txBody>
          <a:bodyPr/>
          <a:lstStyle/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Raw material resource availability 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8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Product options for the available resource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8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Market feasibility and marketing plan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9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Processing/manufacturing technology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8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Business management “</a:t>
            </a:r>
            <a:r>
              <a:rPr lang="en-US" sz="2600" i="1" dirty="0">
                <a:latin typeface="Arial" charset="0"/>
              </a:rPr>
              <a:t>know how</a:t>
            </a:r>
            <a:r>
              <a:rPr lang="en-US" sz="2600" dirty="0">
                <a:latin typeface="Arial" charset="0"/>
              </a:rPr>
              <a:t>”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8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Financial feasibility, available financing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8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Environmental, health &amp; safety concerns</a:t>
            </a: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800" dirty="0">
              <a:latin typeface="Arial" charset="0"/>
            </a:endParaRPr>
          </a:p>
          <a:p>
            <a:pPr marL="609600" indent="-609600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600" dirty="0">
                <a:latin typeface="Arial" charset="0"/>
              </a:rPr>
              <a:t>Social license </a:t>
            </a:r>
            <a:r>
              <a:rPr lang="en-US" sz="2600" dirty="0">
                <a:solidFill>
                  <a:srgbClr val="00FF00"/>
                </a:solidFill>
                <a:latin typeface="Arial" charset="0"/>
              </a:rPr>
              <a:t>– will they let you do this? </a:t>
            </a:r>
          </a:p>
        </p:txBody>
      </p:sp>
      <p:sp>
        <p:nvSpPr>
          <p:cNvPr id="1202180" name="Text Box 4"/>
          <p:cNvSpPr txBox="1">
            <a:spLocks noChangeArrowheads="1"/>
          </p:cNvSpPr>
          <p:nvPr/>
        </p:nvSpPr>
        <p:spPr bwMode="auto">
          <a:xfrm>
            <a:off x="342901" y="5562600"/>
            <a:ext cx="8458199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 algn="just">
              <a:buFontTx/>
              <a:buNone/>
            </a:pPr>
            <a:r>
              <a:rPr lang="en-US" sz="2400" dirty="0">
                <a:solidFill>
                  <a:srgbClr val="FFC000"/>
                </a:solidFill>
              </a:rPr>
              <a:t>*</a:t>
            </a:r>
            <a:r>
              <a:rPr lang="en-US" sz="2000" i="1" dirty="0">
                <a:solidFill>
                  <a:srgbClr val="FFC000"/>
                </a:solidFill>
              </a:rPr>
              <a:t> Step-by-step process of objective evaluation of sustainable forest products opportunities based on forest products industrial development procedures to avoid subjective “I think this…I think that” opinions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6596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18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63290" y="0"/>
            <a:ext cx="7217420" cy="158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4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Working Across Boundaries for Utilization and Marketing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52" y="1752600"/>
            <a:ext cx="2832573" cy="1692463"/>
          </a:xfrm>
          <a:prstGeom prst="rect">
            <a:avLst/>
          </a:prstGeom>
          <a:ln w="1905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6" y="3838353"/>
            <a:ext cx="2716729" cy="2716729"/>
          </a:xfrm>
          <a:prstGeom prst="rect">
            <a:avLst/>
          </a:prstGeom>
          <a:ln w="1905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49" y="3838353"/>
            <a:ext cx="1720561" cy="2652135"/>
          </a:xfrm>
          <a:prstGeom prst="rect">
            <a:avLst/>
          </a:prstGeom>
          <a:ln w="1905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4876800" cy="1692463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74843"/>
            <a:ext cx="1888610" cy="2101411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953617957"/>
      </p:ext>
    </p:extLst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795" name="Rectangle 3"/>
          <p:cNvSpPr>
            <a:spLocks noChangeArrowheads="1"/>
          </p:cNvSpPr>
          <p:nvPr/>
        </p:nvSpPr>
        <p:spPr bwMode="auto">
          <a:xfrm>
            <a:off x="272765" y="1676400"/>
            <a:ext cx="8598470" cy="47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C000"/>
              </a:buClr>
              <a:buFontTx/>
              <a:buNone/>
            </a:pPr>
            <a:r>
              <a:rPr lang="en-US" sz="2800" kern="0" dirty="0">
                <a:solidFill>
                  <a:srgbClr val="FFFFFF"/>
                </a:solidFill>
              </a:rPr>
              <a:t>USDA Forest Service </a:t>
            </a:r>
            <a:r>
              <a:rPr lang="en-US" sz="2800" kern="0" dirty="0">
                <a:solidFill>
                  <a:srgbClr val="00FF00"/>
                </a:solidFill>
              </a:rPr>
              <a:t>(FPL, FPMU, Cooperative Forestry) </a:t>
            </a:r>
            <a:r>
              <a:rPr lang="en-US" sz="2800" kern="0" dirty="0">
                <a:solidFill>
                  <a:srgbClr val="FFFFFF"/>
                </a:solidFill>
              </a:rPr>
              <a:t>works with </a:t>
            </a:r>
            <a:r>
              <a:rPr lang="en-US" sz="2800" dirty="0">
                <a:solidFill>
                  <a:srgbClr val="FFFFFF"/>
                </a:solidFill>
              </a:rPr>
              <a:t>partners for program delivery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C000"/>
              </a:buClr>
              <a:buFontTx/>
              <a:buNone/>
            </a:pPr>
            <a:endParaRPr lang="en-US" sz="400" dirty="0">
              <a:solidFill>
                <a:srgbClr val="FFFFFF"/>
              </a:solidFill>
            </a:endParaRPr>
          </a:p>
          <a:p>
            <a:pPr marL="347663" indent="-347663" eaLnBrk="1" hangingPunct="1">
              <a:lnSpc>
                <a:spcPct val="100000"/>
              </a:lnSpc>
              <a:spcBef>
                <a:spcPct val="30000"/>
              </a:spcBef>
              <a:buClr>
                <a:srgbClr val="FFC000"/>
              </a:buClr>
              <a:buFont typeface="Wingdings" pitchFamily="2" charset="2"/>
              <a:buChar char="§"/>
            </a:pPr>
            <a:endParaRPr lang="en-US" sz="400" dirty="0">
              <a:solidFill>
                <a:srgbClr val="FFFFFF"/>
              </a:solidFill>
            </a:endParaRPr>
          </a:p>
          <a:p>
            <a:pPr marL="625475" lvl="1" indent="-457200" eaLnBrk="1" hangingPunct="1">
              <a:lnSpc>
                <a:spcPct val="100000"/>
              </a:lnSpc>
              <a:spcBef>
                <a:spcPct val="30000"/>
              </a:spcBef>
              <a:buClr>
                <a:srgbClr val="00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</a:rPr>
              <a:t>State Forestry Utilization and Marketing Specialists</a:t>
            </a:r>
          </a:p>
          <a:p>
            <a:pPr marL="625475" lvl="1" indent="-457200" eaLnBrk="1" hangingPunct="1">
              <a:lnSpc>
                <a:spcPct val="100000"/>
              </a:lnSpc>
              <a:spcBef>
                <a:spcPct val="30000"/>
              </a:spcBef>
              <a:buClr>
                <a:srgbClr val="00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</a:rPr>
              <a:t>Wood Products Extension </a:t>
            </a:r>
            <a:r>
              <a:rPr lang="en-US" sz="2400" dirty="0">
                <a:solidFill>
                  <a:srgbClr val="00FF00"/>
                </a:solidFill>
              </a:rPr>
              <a:t>– Wood Innovation Centers</a:t>
            </a:r>
          </a:p>
          <a:p>
            <a:pPr marL="625475" lvl="1" indent="-457200" eaLnBrk="1" hangingPunct="1">
              <a:lnSpc>
                <a:spcPct val="100000"/>
              </a:lnSpc>
              <a:spcBef>
                <a:spcPct val="30000"/>
              </a:spcBef>
              <a:buClr>
                <a:srgbClr val="00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</a:rPr>
              <a:t>NGOs </a:t>
            </a:r>
            <a:r>
              <a:rPr lang="en-US" sz="2400" dirty="0">
                <a:solidFill>
                  <a:srgbClr val="00FF00"/>
                </a:solidFill>
              </a:rPr>
              <a:t>– US Endowment for Forests and Communities </a:t>
            </a:r>
            <a:r>
              <a:rPr lang="en-US" sz="2400" dirty="0">
                <a:solidFill>
                  <a:srgbClr val="B2B2B2"/>
                </a:solidFill>
              </a:rPr>
              <a:t>(Carlton Owen, Michael Goergen), </a:t>
            </a:r>
            <a:r>
              <a:rPr lang="en-US" sz="2400" dirty="0">
                <a:solidFill>
                  <a:srgbClr val="00FF00"/>
                </a:solidFill>
              </a:rPr>
              <a:t>Forest Business Network </a:t>
            </a:r>
            <a:r>
              <a:rPr lang="en-US" sz="2400" dirty="0">
                <a:solidFill>
                  <a:srgbClr val="B2B2B2"/>
                </a:solidFill>
              </a:rPr>
              <a:t>(Craig Rawlings), </a:t>
            </a:r>
            <a:r>
              <a:rPr lang="en-US" sz="2400" dirty="0" err="1">
                <a:solidFill>
                  <a:srgbClr val="00FF00"/>
                </a:solidFill>
              </a:rPr>
              <a:t>WoodWorks</a:t>
            </a:r>
            <a:r>
              <a:rPr lang="en-US" sz="2400" dirty="0">
                <a:solidFill>
                  <a:srgbClr val="00FF00"/>
                </a:solidFill>
              </a:rPr>
              <a:t> </a:t>
            </a:r>
            <a:r>
              <a:rPr lang="en-US" sz="2400" dirty="0">
                <a:solidFill>
                  <a:srgbClr val="B2B2B2"/>
                </a:solidFill>
              </a:rPr>
              <a:t>(Jennifer Covers)</a:t>
            </a:r>
            <a:r>
              <a:rPr lang="en-US" sz="800" dirty="0">
                <a:solidFill>
                  <a:srgbClr val="B2B2B2"/>
                </a:solidFill>
              </a:rPr>
              <a:t> </a:t>
            </a:r>
          </a:p>
          <a:p>
            <a:pPr marL="625475" lvl="1" indent="-457200" eaLnBrk="1" hangingPunct="1">
              <a:lnSpc>
                <a:spcPct val="100000"/>
              </a:lnSpc>
              <a:spcBef>
                <a:spcPct val="30000"/>
              </a:spcBef>
              <a:buClr>
                <a:srgbClr val="00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</a:rPr>
              <a:t>Consultants </a:t>
            </a:r>
            <a:r>
              <a:rPr lang="en-US" sz="2400" dirty="0">
                <a:solidFill>
                  <a:srgbClr val="00FF00"/>
                </a:solidFill>
              </a:rPr>
              <a:t>– Don Peterson, Wilson Engineering</a:t>
            </a:r>
          </a:p>
          <a:p>
            <a:pPr marL="625475" lvl="1" indent="-457200" eaLnBrk="1" hangingPunct="1">
              <a:lnSpc>
                <a:spcPct val="100000"/>
              </a:lnSpc>
              <a:spcBef>
                <a:spcPct val="30000"/>
              </a:spcBef>
              <a:buClr>
                <a:srgbClr val="00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</a:rPr>
              <a:t>Forest products industry collaborators </a:t>
            </a:r>
            <a:r>
              <a:rPr lang="en-US" sz="2400" dirty="0">
                <a:solidFill>
                  <a:srgbClr val="00FF00"/>
                </a:solidFill>
              </a:rPr>
              <a:t>– Vaagen Bros.</a:t>
            </a:r>
          </a:p>
          <a:p>
            <a:pPr marL="625475" lvl="1" indent="-457200" eaLnBrk="1" hangingPunct="1">
              <a:lnSpc>
                <a:spcPct val="100000"/>
              </a:lnSpc>
              <a:spcBef>
                <a:spcPct val="30000"/>
              </a:spcBef>
              <a:buClr>
                <a:srgbClr val="00FF00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rgbClr val="FFFFFF"/>
                </a:solidFill>
              </a:rPr>
              <a:t>Many others </a:t>
            </a:r>
            <a:r>
              <a:rPr lang="en-US" sz="2400" dirty="0">
                <a:solidFill>
                  <a:srgbClr val="00FF00"/>
                </a:solidFill>
              </a:rPr>
              <a:t>– forest dependent communities, tribes…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93180" y="0"/>
            <a:ext cx="635764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Working Across Boundaries for Utilization and Marketing </a:t>
            </a:r>
          </a:p>
        </p:txBody>
      </p:sp>
    </p:spTree>
    <p:extLst>
      <p:ext uri="{BB962C8B-B14F-4D97-AF65-F5344CB8AC3E}">
        <p14:creationId xmlns:p14="http://schemas.microsoft.com/office/powerpoint/2010/main" val="3735923845"/>
      </p:ext>
    </p:extLst>
  </p:cSld>
  <p:clrMapOvr>
    <a:masterClrMapping/>
  </p:clrMapOvr>
  <p:transition spd="med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7" y="1791663"/>
            <a:ext cx="8426027" cy="4743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70124"/>
            <a:ext cx="81754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32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can we collaborate, share expertise</a:t>
            </a:r>
          </a:p>
          <a:p>
            <a:pPr algn="ctr">
              <a:buFontTx/>
              <a:buNone/>
            </a:pPr>
            <a:r>
              <a:rPr lang="en-US" sz="32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resources with our U&amp;M partners?</a:t>
            </a:r>
            <a:endParaRPr lang="en-US" sz="3200" b="1" i="1" dirty="0">
              <a:solidFill>
                <a:srgbClr val="00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58255"/>
      </p:ext>
    </p:extLst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55068"/>
            <a:ext cx="3206614" cy="457433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612136" y="1"/>
            <a:ext cx="5919728" cy="20550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C000"/>
                </a:solidFill>
                <a:latin typeface="Calibri" panose="020F0502020204030204" pitchFamily="34" charset="0"/>
              </a:rPr>
              <a:t>1938 Nor’easter Hurricane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FF00"/>
                </a:solidFill>
                <a:latin typeface="Arial" charset="0"/>
              </a:rPr>
              <a:t>Northeast Timber Salvage Administration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385" y="2062505"/>
            <a:ext cx="5037015" cy="4488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2600" dirty="0">
                <a:solidFill>
                  <a:srgbClr val="FFFFFF"/>
                </a:solidFill>
              </a:rPr>
              <a:t>The first time the USDA Forest Service provided sawmill technical assistance</a:t>
            </a:r>
          </a:p>
          <a:p>
            <a:pPr>
              <a:buFontTx/>
              <a:buNone/>
            </a:pPr>
            <a:endParaRPr lang="en-US" sz="800" dirty="0">
              <a:solidFill>
                <a:srgbClr val="FFFFFF"/>
              </a:solidFill>
            </a:endParaRPr>
          </a:p>
          <a:p>
            <a:pPr marL="455613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FF00"/>
                </a:solidFill>
              </a:rPr>
              <a:t>4 billion board feet of timber blown down in New England</a:t>
            </a:r>
          </a:p>
          <a:p>
            <a:pPr marL="455613" indent="-342900"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00FF00"/>
              </a:solidFill>
            </a:endParaRPr>
          </a:p>
          <a:p>
            <a:pPr marL="455613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FF00"/>
                </a:solidFill>
              </a:rPr>
              <a:t>Forest Service prevented log market collapse by controlling release of salvaged timber and logs</a:t>
            </a:r>
          </a:p>
          <a:p>
            <a:pPr marL="455613" indent="-342900"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FFFFFF"/>
              </a:solidFill>
            </a:endParaRPr>
          </a:p>
          <a:p>
            <a:pPr marL="455613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FF00"/>
                </a:solidFill>
              </a:rPr>
              <a:t>Forest Service built log ponds to store salvaged logs</a:t>
            </a:r>
          </a:p>
          <a:p>
            <a:pPr marL="455613" indent="-342900">
              <a:buFont typeface="Wingdings" panose="05000000000000000000" pitchFamily="2" charset="2"/>
              <a:buChar char="ü"/>
            </a:pPr>
            <a:endParaRPr lang="en-US" sz="600" dirty="0">
              <a:solidFill>
                <a:srgbClr val="00FF00"/>
              </a:solidFill>
            </a:endParaRPr>
          </a:p>
          <a:p>
            <a:pPr marL="455613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FF00"/>
                </a:solidFill>
              </a:rPr>
              <a:t>Forest Service built and ran sawmills to salvage logs</a:t>
            </a:r>
            <a:endParaRPr lang="en-US" sz="2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6705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7315200" cy="1714500"/>
          </a:xfrm>
        </p:spPr>
        <p:txBody>
          <a:bodyPr/>
          <a:lstStyle/>
          <a:p>
            <a:pPr algn="ctr"/>
            <a:r>
              <a:rPr lang="en-US" sz="3200" b="1" i="1" dirty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How should we respond to U&amp;M Technical Assistance Requests?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6" y="1791663"/>
            <a:ext cx="8433283" cy="47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18274"/>
      </p:ext>
    </p:extLst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0" y="1803386"/>
            <a:ext cx="8412444" cy="47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70124"/>
            <a:ext cx="8175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800" b="1" i="1" dirty="0">
                <a:solidFill>
                  <a:srgbClr val="FFC000"/>
                </a:solidFill>
              </a:rPr>
              <a:t>Who are the important partners to</a:t>
            </a:r>
          </a:p>
          <a:p>
            <a:pPr algn="ctr">
              <a:buFontTx/>
              <a:buNone/>
            </a:pPr>
            <a:r>
              <a:rPr lang="en-US" sz="2800" b="1" i="1" dirty="0">
                <a:solidFill>
                  <a:srgbClr val="FFC000"/>
                </a:solidFill>
              </a:rPr>
              <a:t>bring in on technical assistance?</a:t>
            </a:r>
            <a:endParaRPr lang="en-US" sz="2800" b="1" i="1" dirty="0">
              <a:solidFill>
                <a:srgbClr val="00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93029"/>
      </p:ext>
    </p:extLst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9288" y="0"/>
            <a:ext cx="6725424" cy="1939733"/>
          </a:xfrm>
        </p:spPr>
        <p:txBody>
          <a:bodyPr/>
          <a:lstStyle/>
          <a:p>
            <a:r>
              <a:rPr lang="en-US" sz="2800" b="1" i="1" dirty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How do we curb loss of Forest Products Utilization and Marketing technical assistance capacity and expertise?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58" y="1939733"/>
            <a:ext cx="6490485" cy="438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26758" y="6361113"/>
            <a:ext cx="6490485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8925" indent="-288925">
              <a:buFontTx/>
              <a:buNone/>
            </a:pPr>
            <a:r>
              <a:rPr lang="en-US" sz="1600" i="1" dirty="0">
                <a:solidFill>
                  <a:srgbClr val="FFFFFF"/>
                </a:solidFill>
              </a:rPr>
              <a:t>Jim Whipple, Wisconsin DNR                               Kent McDonald, FPL</a:t>
            </a:r>
          </a:p>
        </p:txBody>
      </p:sp>
    </p:spTree>
    <p:extLst>
      <p:ext uri="{BB962C8B-B14F-4D97-AF65-F5344CB8AC3E}">
        <p14:creationId xmlns:p14="http://schemas.microsoft.com/office/powerpoint/2010/main" val="2998872078"/>
      </p:ext>
    </p:extLst>
  </p:cSld>
  <p:clrMapOvr>
    <a:masterClrMapping/>
  </p:clrMapOvr>
  <p:transition spd="med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ujo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8570" y="32657"/>
            <a:ext cx="5820230" cy="6799846"/>
          </a:xfrm>
          <a:noFill/>
          <a:ln w="2857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1771" y="2057400"/>
            <a:ext cx="3559629" cy="137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b="1" i="1" kern="0" dirty="0">
                <a:solidFill>
                  <a:srgbClr val="FFC000"/>
                </a:solidFill>
                <a:latin typeface="Arial" charset="0"/>
              </a:rPr>
              <a:t>Questions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6615"/>
      </p:ext>
    </p:extLst>
  </p:cSld>
  <p:clrMapOvr>
    <a:masterClrMapping/>
  </p:clrMapOvr>
  <p:transition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0318" y="259847"/>
            <a:ext cx="81033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kern="0" dirty="0">
                <a:solidFill>
                  <a:srgbClr val="FFC000"/>
                </a:solidFill>
                <a:latin typeface="Calibri" panose="020F0502020204030204" pitchFamily="34" charset="0"/>
              </a:rPr>
              <a:t>Timber Production War Project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200" b="1" kern="0" dirty="0">
                <a:solidFill>
                  <a:srgbClr val="00FF00"/>
                </a:solidFill>
                <a:latin typeface="Calibri" panose="020F0502020204030204" pitchFamily="34" charset="0"/>
              </a:rPr>
              <a:t>FPL and War Production Board – WWII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6155" y="3124200"/>
            <a:ext cx="8034944" cy="3429000"/>
            <a:chOff x="766155" y="3124200"/>
            <a:chExt cx="8034944" cy="3429000"/>
          </a:xfrm>
        </p:grpSpPr>
        <p:pic>
          <p:nvPicPr>
            <p:cNvPr id="11" name="Picture 4" descr="Higgens boats - LCVP (Landing Craft, Vehicle, Personnel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14774" y="3124200"/>
              <a:ext cx="4886325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766155" y="5519442"/>
              <a:ext cx="314861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2400" dirty="0">
                  <a:solidFill>
                    <a:srgbClr val="FFFFFF"/>
                  </a:solidFill>
                </a:rPr>
                <a:t>Higgins Landing Craft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7460" y="1481417"/>
            <a:ext cx="8309220" cy="3429000"/>
            <a:chOff x="237460" y="1481417"/>
            <a:chExt cx="8309220" cy="3429000"/>
          </a:xfrm>
        </p:grpSpPr>
        <p:pic>
          <p:nvPicPr>
            <p:cNvPr id="8" name="Picture 2" descr="http://www.timemoneyandblood.com/images/aircraftBritish/mosquito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7460" y="1481417"/>
              <a:ext cx="4762565" cy="3429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5006928" y="1887310"/>
              <a:ext cx="353975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FontTx/>
                <a:buNone/>
              </a:pPr>
              <a:r>
                <a:rPr lang="en-US" sz="2400" dirty="0">
                  <a:solidFill>
                    <a:srgbClr val="FFFFFF"/>
                  </a:solidFill>
                </a:rPr>
                <a:t>British Mosquito Bomber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3032">
            <a:off x="2322339" y="137971"/>
            <a:ext cx="4449250" cy="69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061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40636" y="342644"/>
            <a:ext cx="706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kern="0" dirty="0">
                <a:solidFill>
                  <a:srgbClr val="FFC000"/>
                </a:solidFill>
                <a:latin typeface="Calibri" panose="020F0502020204030204" pitchFamily="34" charset="0"/>
              </a:rPr>
              <a:t>Forest Utilization Service (FUS)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84467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  <a:latin typeface="Calibri" panose="020F0502020204030204" pitchFamily="34" charset="0"/>
              </a:rPr>
              <a:t>1946–67  USDA Forest Service – FPL with FS Research &amp; Development provided forest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kern="0" dirty="0">
                <a:solidFill>
                  <a:srgbClr val="FFFFFF"/>
                </a:solidFill>
                <a:latin typeface="Calibri" panose="020F0502020204030204" pitchFamily="34" charset="0"/>
              </a:rPr>
              <a:t>products technical assistance, technology transfer and industrial development services</a:t>
            </a:r>
            <a:endParaRPr lang="en-US" sz="1800" kern="0" dirty="0">
              <a:solidFill>
                <a:srgbClr val="00FF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23" y="1103021"/>
            <a:ext cx="5488554" cy="461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9485"/>
      </p:ext>
    </p:extLst>
  </p:cSld>
  <p:clrMapOvr>
    <a:masterClrMapping/>
  </p:clrMapOvr>
  <p:transition spd="med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314716" y="6400800"/>
            <a:ext cx="45145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FFFF"/>
                </a:solidFill>
                <a:latin typeface="Calibri" panose="020F0502020204030204" pitchFamily="34" charset="0"/>
              </a:rPr>
              <a:t>Photograph courtesy Ketchikan Pulp Company, 1954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49" y="1609686"/>
            <a:ext cx="6957903" cy="472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40636" y="342644"/>
            <a:ext cx="70627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600" b="1" kern="0" dirty="0">
                <a:solidFill>
                  <a:srgbClr val="FFC000"/>
                </a:solidFill>
                <a:latin typeface="Calibri" panose="020F0502020204030204" pitchFamily="34" charset="0"/>
              </a:rPr>
              <a:t>FUS Forest Development Projects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3200" b="1" kern="0" dirty="0">
                <a:solidFill>
                  <a:srgbClr val="00FF00"/>
                </a:solidFill>
                <a:latin typeface="Calibri" panose="020F0502020204030204" pitchFamily="34" charset="0"/>
              </a:rPr>
              <a:t>Two Alaskan Dissolving Pulp Mills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825" y="2514600"/>
            <a:ext cx="8770350" cy="410882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FS 50-year timber contracts to support pulp mill investments</a:t>
            </a:r>
          </a:p>
        </p:txBody>
      </p:sp>
    </p:spTree>
    <p:extLst>
      <p:ext uri="{BB962C8B-B14F-4D97-AF65-F5344CB8AC3E}">
        <p14:creationId xmlns:p14="http://schemas.microsoft.com/office/powerpoint/2010/main" val="264001760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64" y="-1295400"/>
            <a:ext cx="5209073" cy="671068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28601" y="5562600"/>
            <a:ext cx="868679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In 1967, technology transfer and technical assistance  responsibilities passed from Forest Service R&amp;D to S&amp;PF Cooperative Forestry under the new Forest Products Utilization (FPU)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208" y="2919991"/>
            <a:ext cx="8361584" cy="9233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6-Week U&amp;M Boot Camp</a:t>
            </a:r>
          </a:p>
        </p:txBody>
      </p:sp>
    </p:spTree>
    <p:extLst>
      <p:ext uri="{BB962C8B-B14F-4D97-AF65-F5344CB8AC3E}">
        <p14:creationId xmlns:p14="http://schemas.microsoft.com/office/powerpoint/2010/main" val="73617250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780249" y="1327067"/>
            <a:ext cx="3932578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sz="32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Integration into Sawmill  Optimization </a:t>
            </a:r>
            <a:r>
              <a:rPr lang="en-US" sz="2800" b="1" kern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1980s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648200" y="3280993"/>
            <a:ext cx="42227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/>
              <a:t>The first industrial application of Best Opening Face (BOF) integrated with log scanning and computer optimization control technology at </a:t>
            </a:r>
            <a:r>
              <a:rPr lang="en-US" sz="1800" dirty="0" err="1"/>
              <a:t>Willamina</a:t>
            </a:r>
            <a:r>
              <a:rPr lang="en-US" sz="1800" dirty="0"/>
              <a:t> Lumber Company, </a:t>
            </a:r>
            <a:r>
              <a:rPr lang="en-US" sz="1800" dirty="0" err="1"/>
              <a:t>Willamina</a:t>
            </a:r>
            <a:r>
              <a:rPr lang="en-US" sz="1800" dirty="0"/>
              <a:t>, OR</a:t>
            </a:r>
            <a:endParaRPr lang="en-US" sz="1800" dirty="0">
              <a:solidFill>
                <a:srgbClr val="00FF00"/>
              </a:solidFill>
            </a:endParaRPr>
          </a:p>
        </p:txBody>
      </p:sp>
      <p:sp>
        <p:nvSpPr>
          <p:cNvPr id="176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1227" y="1315521"/>
            <a:ext cx="3810000" cy="16764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1970s – S&amp;PF Unit at the Forest Products Laboratory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1857375" y="1676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30000"/>
              </a:spcBef>
              <a:buClr>
                <a:srgbClr val="FFFFFF"/>
              </a:buClr>
              <a:buFont typeface="Wingdings" pitchFamily="2" charset="2"/>
              <a:buChar char="§"/>
            </a:pP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44041" name="Picture 6" descr="State Guys Measuring Lo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912" y="155221"/>
            <a:ext cx="4753186" cy="456891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10093" y="3336396"/>
            <a:ext cx="4025644" cy="3421811"/>
            <a:chOff x="510093" y="3336396"/>
            <a:chExt cx="4025644" cy="3421811"/>
          </a:xfrm>
        </p:grpSpPr>
        <p:sp>
          <p:nvSpPr>
            <p:cNvPr id="44040" name="Rectangle 9"/>
            <p:cNvSpPr>
              <a:spLocks noChangeArrowheads="1"/>
            </p:cNvSpPr>
            <p:nvPr/>
          </p:nvSpPr>
          <p:spPr bwMode="auto">
            <a:xfrm>
              <a:off x="534562" y="6111876"/>
              <a:ext cx="40011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1800" dirty="0">
                  <a:solidFill>
                    <a:srgbClr val="FFFFFF"/>
                  </a:solidFill>
                </a:rPr>
                <a:t>FPL’s Best Opening Face (BOF)</a:t>
              </a:r>
              <a:r>
                <a:rPr lang="en-US" sz="1800" dirty="0">
                  <a:solidFill>
                    <a:srgbClr val="00FF00"/>
                  </a:solidFill>
                </a:rPr>
                <a:t> computer sawing optimization</a:t>
              </a:r>
            </a:p>
          </p:txBody>
        </p:sp>
        <p:pic>
          <p:nvPicPr>
            <p:cNvPr id="10" name="Picture 3" descr="Sawmilling14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93" y="3336396"/>
              <a:ext cx="4025644" cy="2775480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7" descr="BO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17" y="3331138"/>
            <a:ext cx="4359020" cy="278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3956404" y="2944552"/>
            <a:ext cx="1310112" cy="723148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642338" y="4876800"/>
            <a:ext cx="42227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/>
              <a:t>Sawmill Improvement Program (SIP)</a:t>
            </a:r>
          </a:p>
          <a:p>
            <a:pPr marL="17145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1800" dirty="0">
                <a:solidFill>
                  <a:srgbClr val="00FF00"/>
                </a:solidFill>
              </a:rPr>
              <a:t>successful technology transfer of BOF with SIP studies conducted by State Forestry U&amp;M Specialists.  National Wood Products Extension provided outreach and education to industry</a:t>
            </a:r>
          </a:p>
        </p:txBody>
      </p:sp>
    </p:spTree>
    <p:extLst>
      <p:ext uri="{BB962C8B-B14F-4D97-AF65-F5344CB8AC3E}">
        <p14:creationId xmlns:p14="http://schemas.microsoft.com/office/powerpoint/2010/main" val="180216049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build="p"/>
      <p:bldP spid="1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20574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3600" b="1" dirty="0">
                <a:solidFill>
                  <a:srgbClr val="FFC000"/>
                </a:solidFill>
                <a:latin typeface="Arial" charset="0"/>
              </a:rPr>
              <a:t>Sawmill Improvement</a:t>
            </a:r>
            <a:br>
              <a:rPr lang="en-US" sz="3600" b="1" dirty="0">
                <a:solidFill>
                  <a:srgbClr val="FFC000"/>
                </a:solidFill>
                <a:latin typeface="Arial" charset="0"/>
              </a:rPr>
            </a:br>
            <a:r>
              <a:rPr lang="en-US" sz="3600" b="1" dirty="0">
                <a:solidFill>
                  <a:srgbClr val="FFC000"/>
                </a:solidFill>
                <a:latin typeface="Arial" charset="0"/>
              </a:rPr>
              <a:t>Program (1973-1985)</a:t>
            </a:r>
            <a:endParaRPr lang="en-US" sz="32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19118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3238" y="2057400"/>
            <a:ext cx="8507362" cy="44196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>
              <a:lnSpc>
                <a:spcPct val="90000"/>
              </a:lnSpc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BOF is the basis for today’s sawmill computer optimization technology</a:t>
            </a:r>
          </a:p>
          <a:p>
            <a:pPr lvl="0">
              <a:lnSpc>
                <a:spcPct val="90000"/>
              </a:lnSpc>
              <a:buClr>
                <a:srgbClr val="FFFFFF"/>
              </a:buClr>
              <a:buNone/>
            </a:pPr>
            <a:endParaRPr lang="en-US" sz="1200" dirty="0">
              <a:solidFill>
                <a:srgbClr val="FFFFFF"/>
              </a:solidFill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Arial" charset="0"/>
              </a:rPr>
              <a:t>Improve conversion efficiency</a:t>
            </a:r>
          </a:p>
          <a:p>
            <a:pPr>
              <a:buFont typeface="Wingdings" pitchFamily="2" charset="2"/>
              <a:buChar char="§"/>
            </a:pPr>
            <a:endParaRPr lang="en-US" sz="1200" dirty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Arial" charset="0"/>
              </a:rPr>
              <a:t>2,000+ SIP studies conducted</a:t>
            </a:r>
          </a:p>
          <a:p>
            <a:pPr>
              <a:buFont typeface="Wingdings" pitchFamily="2" charset="2"/>
              <a:buChar char="§"/>
            </a:pPr>
            <a:endParaRPr lang="en-US" sz="1200" dirty="0">
              <a:solidFill>
                <a:schemeClr val="accent2"/>
              </a:solidFill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Arial" charset="0"/>
              </a:rPr>
              <a:t>4% national improvement</a:t>
            </a:r>
          </a:p>
          <a:p>
            <a:pPr>
              <a:buFont typeface="Wingdings" pitchFamily="2" charset="2"/>
              <a:buChar char="§"/>
            </a:pPr>
            <a:endParaRPr lang="en-US" sz="1200" dirty="0">
              <a:latin typeface="Arial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Arial" charset="0"/>
              </a:rPr>
              <a:t>Over 1 billion bd. ft. conserved annually </a:t>
            </a:r>
            <a:r>
              <a:rPr lang="en-US" sz="2800" dirty="0">
                <a:solidFill>
                  <a:srgbClr val="00FF00"/>
                </a:solidFill>
                <a:latin typeface="Arial" charset="0"/>
              </a:rPr>
              <a:t>– enough wood to build all the houses in Madison each year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pic>
        <p:nvPicPr>
          <p:cNvPr id="6" name="Picture 2" descr="B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09" y="2590800"/>
            <a:ext cx="4292462" cy="2743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7216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118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118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8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18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8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118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PUSpecialists_1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886" y="2057401"/>
            <a:ext cx="9488128" cy="344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8732" name="Rectangle 12"/>
          <p:cNvSpPr>
            <a:spLocks noGrp="1" noChangeArrowheads="1"/>
          </p:cNvSpPr>
          <p:nvPr>
            <p:ph type="title"/>
          </p:nvPr>
        </p:nvSpPr>
        <p:spPr>
          <a:xfrm>
            <a:off x="609600" y="-1"/>
            <a:ext cx="8534400" cy="2182171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C000"/>
                </a:solidFill>
                <a:latin typeface="Arial" charset="0"/>
              </a:rPr>
              <a:t>National U&amp;M Meeting at FPL</a:t>
            </a:r>
            <a:br>
              <a:rPr lang="en-US" sz="3200" b="1" dirty="0">
                <a:solidFill>
                  <a:srgbClr val="FFC000"/>
                </a:solidFill>
                <a:latin typeface="Arial" charset="0"/>
              </a:rPr>
            </a:b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Arial" charset="0"/>
              </a:rPr>
              <a:t>Sawmill Improvement Program (1973-85)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785872" cy="874421"/>
          </a:xfrm>
          <a:prstGeom prst="rect">
            <a:avLst/>
          </a:prstGeom>
        </p:spPr>
      </p:pic>
      <p:sp>
        <p:nvSpPr>
          <p:cNvPr id="6" name="Rectangle 12"/>
          <p:cNvSpPr txBox="1">
            <a:spLocks noChangeArrowheads="1"/>
          </p:cNvSpPr>
          <p:nvPr/>
        </p:nvSpPr>
        <p:spPr bwMode="auto">
          <a:xfrm>
            <a:off x="342900" y="5497512"/>
            <a:ext cx="8458200" cy="1079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2400" b="1" kern="0" dirty="0">
                <a:solidFill>
                  <a:srgbClr val="FFFFFF">
                    <a:lumMod val="75000"/>
                  </a:srgbClr>
                </a:solidFill>
                <a:latin typeface="Arial" charset="0"/>
              </a:rPr>
              <a:t>USDA Forest Service, State Forestry and Extension Sawmilling Efficiency Specialists</a:t>
            </a:r>
          </a:p>
        </p:txBody>
      </p:sp>
    </p:spTree>
    <p:extLst>
      <p:ext uri="{BB962C8B-B14F-4D97-AF65-F5344CB8AC3E}">
        <p14:creationId xmlns:p14="http://schemas.microsoft.com/office/powerpoint/2010/main" val="544395353"/>
      </p:ext>
    </p:extLst>
  </p:cSld>
  <p:clrMapOvr>
    <a:masterClrMapping/>
  </p:clrMapOvr>
  <p:transition spd="med">
    <p:wipe dir="d"/>
  </p:transition>
</p:sld>
</file>

<file path=ppt/theme/theme1.xml><?xml version="1.0" encoding="utf-8"?>
<a:theme xmlns:a="http://schemas.openxmlformats.org/drawingml/2006/main" name="25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8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þ"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þ"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63550" marR="0" indent="-463550" algn="l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Char char="§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63550" marR="0" indent="-463550" algn="l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Char char="§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00FFFF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2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FF00"/>
      </a:hlink>
      <a:folHlink>
        <a:srgbClr val="B2B2B2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66"/>
        </a:dk2>
        <a:lt2>
          <a:srgbClr val="FFFF00"/>
        </a:lt2>
        <a:accent1>
          <a:srgbClr val="DDDDDD"/>
        </a:accent1>
        <a:accent2>
          <a:srgbClr val="00FFFF"/>
        </a:accent2>
        <a:accent3>
          <a:srgbClr val="AAAAB8"/>
        </a:accent3>
        <a:accent4>
          <a:srgbClr val="DADADA"/>
        </a:accent4>
        <a:accent5>
          <a:srgbClr val="EBEBEB"/>
        </a:accent5>
        <a:accent6>
          <a:srgbClr val="00E7E7"/>
        </a:accent6>
        <a:hlink>
          <a:srgbClr val="4D4D4D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FF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0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63550" marR="0" indent="-463550" algn="l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Char char="§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63550" marR="0" indent="-463550" algn="l" defTabSz="914400" rtl="0" eaLnBrk="1" fontAlgn="base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>
            <a:schemeClr val="tx1"/>
          </a:buClr>
          <a:buSzTx/>
          <a:buFont typeface="Wingdings" pitchFamily="2" charset="2"/>
          <a:buChar char="§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17761</TotalTime>
  <Words>828</Words>
  <Application>Microsoft Macintosh PowerPoint</Application>
  <PresentationFormat>On-screen Show (4:3)</PresentationFormat>
  <Paragraphs>119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Rounded MT Bold</vt:lpstr>
      <vt:lpstr>Britannic Bold</vt:lpstr>
      <vt:lpstr>Calibri</vt:lpstr>
      <vt:lpstr>Comic Sans MS</vt:lpstr>
      <vt:lpstr>Times New Roman</vt:lpstr>
      <vt:lpstr>Wingdings</vt:lpstr>
      <vt:lpstr>25_Blank Presentation</vt:lpstr>
      <vt:lpstr>28_Blank Presentation</vt:lpstr>
      <vt:lpstr>3_Blank Presentation</vt:lpstr>
      <vt:lpstr>5_Blank Presentation</vt:lpstr>
      <vt:lpstr>2_Blank Presentation</vt:lpstr>
      <vt:lpstr>22_Blank Presentation</vt:lpstr>
      <vt:lpstr>Default Design</vt:lpstr>
      <vt:lpstr>30_Blank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1970s – S&amp;PF Unit at the Forest Products Laboratory</vt:lpstr>
      <vt:lpstr>Sawmill Improvement Program (1973-1985)</vt:lpstr>
      <vt:lpstr>National U&amp;M Meeting at FPL Sawmill Improvement Program (1973-85)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focus on? Questions the Forest Service Keeps in Mind</vt:lpstr>
      <vt:lpstr>Critical Factors for Success* Due Diligence </vt:lpstr>
      <vt:lpstr>PowerPoint Presentation</vt:lpstr>
      <vt:lpstr>PowerPoint Presentation</vt:lpstr>
      <vt:lpstr>PowerPoint Presentation</vt:lpstr>
      <vt:lpstr>How should we respond to U&amp;M Technical Assistance Requests?</vt:lpstr>
      <vt:lpstr>PowerPoint Presentation</vt:lpstr>
      <vt:lpstr>How do we curb loss of Forest Products Utilization and Marketing technical assistance capacity and expertise?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it Time to Revisit the Log-Sort Yard?</dc:title>
  <dc:creator>S&amp;PF/FPL</dc:creator>
  <cp:lastModifiedBy>William G. Hubbard</cp:lastModifiedBy>
  <cp:revision>2231</cp:revision>
  <cp:lastPrinted>2018-09-21T19:46:55Z</cp:lastPrinted>
  <dcterms:created xsi:type="dcterms:W3CDTF">2000-01-21T18:39:56Z</dcterms:created>
  <dcterms:modified xsi:type="dcterms:W3CDTF">2018-09-24T13:02:33Z</dcterms:modified>
</cp:coreProperties>
</file>