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8" r:id="rId4"/>
    <p:sldId id="262" r:id="rId5"/>
    <p:sldId id="274" r:id="rId6"/>
    <p:sldId id="273" r:id="rId7"/>
    <p:sldId id="271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88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42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178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827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75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37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03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198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409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1C4A-C844-4348-B177-C98A6FBB11A7}" type="datetimeFigureOut">
              <a:rPr lang="en-US" smtClean="0"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7988B-289D-44C8-950E-E32737716E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436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31C4A-C844-4348-B177-C98A6FBB11A7}" type="datetimeFigureOut">
              <a:rPr lang="en-US" smtClean="0"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7988B-289D-44C8-950E-E32737716E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941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im.reader@colostate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202936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Colorado State University,</a:t>
            </a:r>
            <a:br>
              <a:rPr lang="en-US" sz="2800" dirty="0"/>
            </a:br>
            <a:r>
              <a:rPr lang="en-US" sz="2800" dirty="0"/>
              <a:t>Warner College of Natural Resources,                                              Colorado State Forest Service</a:t>
            </a:r>
            <a:br>
              <a:rPr lang="en-US" sz="2800" dirty="0"/>
            </a:br>
            <a:br>
              <a:rPr lang="en-US" sz="2000" dirty="0"/>
            </a:br>
            <a:r>
              <a:rPr lang="en-US" sz="2000" b="1" dirty="0"/>
              <a:t>Tim Reader</a:t>
            </a:r>
            <a:br>
              <a:rPr lang="en-US" sz="2000" dirty="0"/>
            </a:br>
            <a:r>
              <a:rPr lang="en-US" sz="2000" dirty="0"/>
              <a:t>Program Specialist</a:t>
            </a:r>
            <a:br>
              <a:rPr lang="en-US" sz="2000" dirty="0"/>
            </a:br>
            <a:r>
              <a:rPr lang="en-US" sz="2000" dirty="0"/>
              <a:t>Utilization &amp; Marketing</a:t>
            </a:r>
            <a:br>
              <a:rPr lang="en-US" sz="2000" dirty="0"/>
            </a:br>
            <a:r>
              <a:rPr lang="en-US" sz="2000" dirty="0"/>
              <a:t>Colorado State Forest Service</a:t>
            </a:r>
            <a:br>
              <a:rPr lang="en-US" sz="2000" dirty="0"/>
            </a:br>
            <a:r>
              <a:rPr lang="en-US" sz="2000" dirty="0"/>
              <a:t>Durango, Colorado</a:t>
            </a:r>
            <a:br>
              <a:rPr lang="en-US" sz="2000" dirty="0"/>
            </a:br>
            <a:r>
              <a:rPr lang="en-US" sz="2000" u="sng" dirty="0">
                <a:hlinkClick r:id="rId2"/>
              </a:rPr>
              <a:t>tim.reader@colostate.edu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(970)247.5250  Ph.</a:t>
            </a:r>
            <a:br>
              <a:rPr lang="en-US" sz="2000" dirty="0"/>
            </a:br>
            <a:r>
              <a:rPr lang="en-US" sz="2000" dirty="0"/>
              <a:t>(970)759.2443  Cell</a:t>
            </a:r>
            <a:br>
              <a:rPr lang="en-US" sz="2000" dirty="0"/>
            </a:b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3538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Describe your overall Forestry &amp; Wood Products Extension or Outreach/Education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faculty  </a:t>
            </a:r>
            <a:r>
              <a:rPr lang="en-US" dirty="0">
                <a:solidFill>
                  <a:srgbClr val="00B0F0"/>
                </a:solidFill>
              </a:rPr>
              <a:t>1.5 FTE</a:t>
            </a:r>
            <a:endParaRPr lang="en-US" dirty="0"/>
          </a:p>
          <a:p>
            <a:pPr lvl="1"/>
            <a:r>
              <a:rPr lang="en-US" dirty="0"/>
              <a:t>County-based         </a:t>
            </a:r>
            <a:r>
              <a:rPr lang="en-US" dirty="0">
                <a:solidFill>
                  <a:srgbClr val="00B0F0"/>
                </a:solidFill>
              </a:rPr>
              <a:t>1.0 FTE (Statewide)</a:t>
            </a:r>
            <a:endParaRPr lang="en-US" dirty="0"/>
          </a:p>
          <a:p>
            <a:pPr lvl="1"/>
            <a:r>
              <a:rPr lang="en-US" dirty="0"/>
              <a:t>Campus-based        </a:t>
            </a:r>
            <a:r>
              <a:rPr lang="en-US" dirty="0">
                <a:solidFill>
                  <a:srgbClr val="00B0F0"/>
                </a:solidFill>
              </a:rPr>
              <a:t>0.5 FTE (Teaching Focus)</a:t>
            </a:r>
            <a:endParaRPr lang="en-US" dirty="0"/>
          </a:p>
          <a:p>
            <a:r>
              <a:rPr lang="en-US" dirty="0"/>
              <a:t>Areas of focus (e.g., wood utilization, biomass, small woodland owner assistance, etc.) </a:t>
            </a:r>
            <a:r>
              <a:rPr lang="en-US" dirty="0">
                <a:solidFill>
                  <a:srgbClr val="00B0F0"/>
                </a:solidFill>
              </a:rPr>
              <a:t>Wood-Energy, Business Marketing Membership Organization, Business Loan Fund, Urban Tree Utilization</a:t>
            </a:r>
            <a:endParaRPr lang="en-US" dirty="0"/>
          </a:p>
          <a:p>
            <a:r>
              <a:rPr lang="en-US" dirty="0"/>
              <a:t>Funding sources (hard vs. soft money positions) </a:t>
            </a:r>
            <a:r>
              <a:rPr lang="en-US" dirty="0">
                <a:solidFill>
                  <a:srgbClr val="00B0F0"/>
                </a:solidFill>
              </a:rPr>
              <a:t>100% soft; statewide severance tax (oil and gas) tax receipts, grants and cooperative agreements with USFS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93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10455" cy="1325563"/>
          </a:xfrm>
        </p:spPr>
        <p:txBody>
          <a:bodyPr>
            <a:normAutofit/>
          </a:bodyPr>
          <a:lstStyle/>
          <a:p>
            <a:r>
              <a:rPr lang="en-US" b="1" dirty="0"/>
              <a:t>What changes have been made in program in the past 5 years?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planned for next 5  </a:t>
            </a:r>
            <a:r>
              <a:rPr lang="en-US" dirty="0">
                <a:solidFill>
                  <a:srgbClr val="00B0F0"/>
                </a:solidFill>
              </a:rPr>
              <a:t>loss of 0.5 FTE (retirement), loss of research capacity</a:t>
            </a:r>
            <a:endParaRPr lang="en-US" dirty="0"/>
          </a:p>
          <a:p>
            <a:r>
              <a:rPr lang="en-US" dirty="0"/>
              <a:t>New hires? </a:t>
            </a:r>
            <a:r>
              <a:rPr lang="en-US" dirty="0">
                <a:solidFill>
                  <a:srgbClr val="00B0F0"/>
                </a:solidFill>
              </a:rPr>
              <a:t>Unlikely</a:t>
            </a:r>
            <a:endParaRPr lang="en-US" dirty="0"/>
          </a:p>
          <a:p>
            <a:r>
              <a:rPr lang="en-US" dirty="0"/>
              <a:t>Retirements? (plans to replace)  </a:t>
            </a:r>
            <a:r>
              <a:rPr lang="en-US" dirty="0">
                <a:solidFill>
                  <a:srgbClr val="00B0F0"/>
                </a:solidFill>
              </a:rPr>
              <a:t>(see above)</a:t>
            </a:r>
            <a:endParaRPr lang="en-US" dirty="0"/>
          </a:p>
          <a:p>
            <a:r>
              <a:rPr lang="en-US" dirty="0"/>
              <a:t>How has your clientele base changes since the Great Recession </a:t>
            </a:r>
            <a:r>
              <a:rPr lang="en-US" dirty="0">
                <a:solidFill>
                  <a:srgbClr val="00B0F0"/>
                </a:solidFill>
              </a:rPr>
              <a:t>More inquiries/interest in urban wood utilization (EAB driven), more program administration, less one-on-one sawmill technical assistance, increasing assistance for business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885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expertise are you missing that is most often asked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you fulfill those requests now?  </a:t>
            </a:r>
            <a:r>
              <a:rPr lang="en-US" dirty="0">
                <a:solidFill>
                  <a:srgbClr val="00B0F0"/>
                </a:solidFill>
              </a:rPr>
              <a:t>Lack of mill level technical assistance/consulting expertise in specific areas, lack of current industry/mill level information (survey)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075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Top 3 to 5 most common requests (FAQs)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sz="2800" dirty="0">
                <a:solidFill>
                  <a:srgbClr val="00B0F0"/>
                </a:solidFill>
              </a:rPr>
              <a:t>1. Industry statistics (size, types, location, employment etc.)</a:t>
            </a:r>
            <a:br>
              <a:rPr lang="en-US" sz="2800" dirty="0">
                <a:solidFill>
                  <a:srgbClr val="00B0F0"/>
                </a:solidFill>
              </a:rPr>
            </a:br>
            <a:r>
              <a:rPr lang="en-US" sz="2800" dirty="0">
                <a:solidFill>
                  <a:srgbClr val="00B0F0"/>
                </a:solidFill>
              </a:rPr>
              <a:t>2. Timber valuation and utilization options for small landowners</a:t>
            </a:r>
            <a:br>
              <a:rPr lang="en-US" sz="2800" dirty="0">
                <a:solidFill>
                  <a:srgbClr val="00B0F0"/>
                </a:solidFill>
              </a:rPr>
            </a:br>
            <a:r>
              <a:rPr lang="en-US" sz="2800" dirty="0">
                <a:solidFill>
                  <a:srgbClr val="00B0F0"/>
                </a:solidFill>
              </a:rPr>
              <a:t>3. workforce recruitment and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699" y="2506662"/>
            <a:ext cx="10515600" cy="4351338"/>
          </a:xfrm>
        </p:spPr>
        <p:txBody>
          <a:bodyPr/>
          <a:lstStyle/>
          <a:p>
            <a:r>
              <a:rPr lang="en-US" dirty="0"/>
              <a:t>And are you receiving requests for assistance with advanced manufacturing (scanning, optimization, robotics, automation, etc.) on the list?  </a:t>
            </a:r>
            <a:r>
              <a:rPr lang="en-US" dirty="0">
                <a:solidFill>
                  <a:srgbClr val="00B0F0"/>
                </a:solidFill>
              </a:rPr>
              <a:t>No.</a:t>
            </a:r>
            <a:endParaRPr lang="en-US" dirty="0"/>
          </a:p>
          <a:p>
            <a:r>
              <a:rPr lang="en-US" dirty="0"/>
              <a:t>How about Industry 4.0, Internet of Things, Big Data? </a:t>
            </a:r>
            <a:r>
              <a:rPr lang="en-US" dirty="0">
                <a:solidFill>
                  <a:srgbClr val="00B0F0"/>
                </a:solidFill>
              </a:rPr>
              <a:t>No.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70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are your strengths?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 of exemplary programs – the ‘flagship’ stuff 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   Lending program, harvesting cost analysis, biomass-energy education and outreach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449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06891" cy="1325563"/>
          </a:xfrm>
        </p:spPr>
        <p:txBody>
          <a:bodyPr>
            <a:normAutofit/>
          </a:bodyPr>
          <a:lstStyle/>
          <a:p>
            <a:r>
              <a:rPr lang="en-US" b="1" dirty="0"/>
              <a:t>Describe the 3 biggest challenges facing your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Recent staffing reductions (full time and students) </a:t>
            </a:r>
          </a:p>
          <a:p>
            <a:r>
              <a:rPr lang="en-US" dirty="0">
                <a:solidFill>
                  <a:srgbClr val="00B0F0"/>
                </a:solidFill>
              </a:rPr>
              <a:t>Lack of private sector biomass utilization expertise and technology providers</a:t>
            </a:r>
          </a:p>
          <a:p>
            <a:r>
              <a:rPr lang="en-US" dirty="0">
                <a:solidFill>
                  <a:srgbClr val="00B0F0"/>
                </a:solidFill>
              </a:rPr>
              <a:t>Communicating the “need”</a:t>
            </a: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</a:endParaRPr>
          </a:p>
          <a:p>
            <a:endParaRPr lang="en-US" dirty="0">
              <a:solidFill>
                <a:srgbClr val="00B0F0"/>
              </a:solidFill>
            </a:endParaRPr>
          </a:p>
          <a:p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290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06891" cy="1325563"/>
          </a:xfrm>
        </p:spPr>
        <p:txBody>
          <a:bodyPr>
            <a:normAutofit/>
          </a:bodyPr>
          <a:lstStyle/>
          <a:p>
            <a:r>
              <a:rPr lang="en-US" b="1" dirty="0"/>
              <a:t>Describe the 3 biggest opportunities for your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Affect/Influence Region 2 Biomass Program Design and Delivery (R2 Vacancy) </a:t>
            </a:r>
          </a:p>
          <a:p>
            <a:r>
              <a:rPr lang="en-US" dirty="0">
                <a:solidFill>
                  <a:srgbClr val="00B0F0"/>
                </a:solidFill>
              </a:rPr>
              <a:t>Increased Networking and Cooperation with other State U &amp; M Staff</a:t>
            </a:r>
          </a:p>
          <a:p>
            <a:r>
              <a:rPr lang="en-US" dirty="0">
                <a:solidFill>
                  <a:srgbClr val="00B0F0"/>
                </a:solidFill>
              </a:rPr>
              <a:t>Engage directly and provide U &amp; M support to high visibility (and well funded) statewide Good Neighbor and CFLRP projects </a:t>
            </a:r>
          </a:p>
          <a:p>
            <a:endParaRPr lang="en-US" dirty="0">
              <a:solidFill>
                <a:srgbClr val="00B0F0"/>
              </a:solidFill>
            </a:endParaRPr>
          </a:p>
          <a:p>
            <a:endParaRPr lang="en-US" dirty="0">
              <a:solidFill>
                <a:srgbClr val="00B0F0"/>
              </a:solidFill>
            </a:endParaRPr>
          </a:p>
          <a:p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85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390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Colorado State University, Warner College of Natural Resources,                                              Colorado State Forest Service  Tim Reader Program Specialist Utilization &amp; Marketing Colorado State Forest Service Durango, Colorado tim.reader@colostate.edu  (970)247.5250  Ph. (970)759.2443  Cell  </vt:lpstr>
      <vt:lpstr>Describe your overall Forestry &amp; Wood Products Extension or Outreach/Education program</vt:lpstr>
      <vt:lpstr>What changes have been made in program in the past 5 years?</vt:lpstr>
      <vt:lpstr>What expertise are you missing that is most often asked for?</vt:lpstr>
      <vt:lpstr>Top 3 to 5 most common requests (FAQs)   1. Industry statistics (size, types, location, employment etc.) 2. Timber valuation and utilization options for small landowners 3. workforce recruitment and training</vt:lpstr>
      <vt:lpstr>What are your strengths?</vt:lpstr>
      <vt:lpstr>Describe the 3 biggest challenges facing your program</vt:lpstr>
      <vt:lpstr>Describe the 3 biggest opportunities for your program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Hansen, Eric</dc:creator>
  <cp:lastModifiedBy>William G. Hubbard</cp:lastModifiedBy>
  <cp:revision>32</cp:revision>
  <dcterms:created xsi:type="dcterms:W3CDTF">2018-01-22T17:57:02Z</dcterms:created>
  <dcterms:modified xsi:type="dcterms:W3CDTF">2018-09-24T15:51:18Z</dcterms:modified>
</cp:coreProperties>
</file>