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74" r:id="rId2"/>
    <p:sldId id="467" r:id="rId3"/>
    <p:sldId id="465" r:id="rId4"/>
    <p:sldId id="466" r:id="rId5"/>
    <p:sldId id="468" r:id="rId6"/>
    <p:sldId id="475" r:id="rId7"/>
    <p:sldId id="469" r:id="rId8"/>
    <p:sldId id="470" r:id="rId9"/>
    <p:sldId id="471" r:id="rId10"/>
    <p:sldId id="472" r:id="rId11"/>
    <p:sldId id="473" r:id="rId12"/>
    <p:sldId id="477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210" autoAdjust="0"/>
  </p:normalViewPr>
  <p:slideViewPr>
    <p:cSldViewPr snapToGrid="0">
      <p:cViewPr varScale="1">
        <p:scale>
          <a:sx n="118" d="100"/>
          <a:sy n="118" d="100"/>
        </p:scale>
        <p:origin x="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F4F4-E06A-4AB4-880E-365CC2261EA0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44FD-D26E-4445-945F-C965F93D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 descr="CrossSec_Cover2_U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1084" y="762001"/>
            <a:ext cx="9279467" cy="714375"/>
          </a:xfrm>
        </p:spPr>
        <p:txBody>
          <a:bodyPr anchor="b"/>
          <a:lstStyle>
            <a:lvl1pPr algn="l">
              <a:defRPr sz="4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438400" y="1981200"/>
            <a:ext cx="9753600" cy="3810000"/>
          </a:xfrm>
        </p:spPr>
        <p:txBody>
          <a:bodyPr/>
          <a:lstStyle>
            <a:lvl1pPr marL="0" indent="0" algn="ctr">
              <a:buFont typeface="Wingdings" charset="0"/>
              <a:buNone/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The Forest Products Services Program:  Who are </a:t>
            </a:r>
            <a:r>
              <a:rPr lang="en-US" noProof="0" dirty="0" err="1"/>
              <a:t>are</a:t>
            </a:r>
            <a:r>
              <a:rPr lang="en-US" noProof="0" dirty="0"/>
              <a:t> we and where are we going?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A Presentation to the Forestry Operations Team by</a:t>
            </a:r>
          </a:p>
          <a:p>
            <a:pPr lvl="0"/>
            <a:r>
              <a:rPr lang="en-US" noProof="0" dirty="0"/>
              <a:t>Steve Hubbard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Forest Products Services, Team Leader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5888737"/>
            <a:ext cx="12192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33"/>
                </a:solidFill>
                <a:latin typeface="Times New Roman"/>
              </a:rPr>
              <a:t>Forest Products Services Program, Wisconsin Department of Natural Resources, Division of Forestry</a:t>
            </a:r>
          </a:p>
        </p:txBody>
      </p:sp>
    </p:spTree>
    <p:extLst>
      <p:ext uri="{BB962C8B-B14F-4D97-AF65-F5344CB8AC3E}">
        <p14:creationId xmlns:p14="http://schemas.microsoft.com/office/powerpoint/2010/main" val="153645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5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6251" y="304800"/>
            <a:ext cx="2673349" cy="595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9851" y="304800"/>
            <a:ext cx="7823200" cy="595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1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9851" y="1462088"/>
            <a:ext cx="508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623051" y="1462088"/>
            <a:ext cx="5080000" cy="4800600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30305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8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 userDrawn="1">
            <p:ph type="body" idx="10" hasCustomPrompt="1"/>
          </p:nvPr>
        </p:nvSpPr>
        <p:spPr>
          <a:xfrm>
            <a:off x="1339851" y="1295400"/>
            <a:ext cx="10648949" cy="5029200"/>
          </a:xfrm>
        </p:spPr>
        <p:txBody>
          <a:bodyPr/>
          <a:lstStyle>
            <a:lvl1pPr marL="0" indent="0" eaLnBrk="1" hangingPunct="1">
              <a:buFont typeface="Wingdings" pitchFamily="2" charset="2"/>
              <a:buNone/>
              <a:defRPr/>
            </a:lvl1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600" b="1" dirty="0"/>
              <a:t>The Forest Products Services Program</a:t>
            </a:r>
          </a:p>
          <a:p>
            <a:pPr eaLnBrk="1" hangingPunct="1">
              <a:buNone/>
              <a:defRPr/>
            </a:pPr>
            <a:endParaRPr lang="en-US" sz="36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600" b="1" dirty="0"/>
              <a:t>Our Faces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36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600" b="1" dirty="0"/>
              <a:t>What We Do</a:t>
            </a:r>
            <a:br>
              <a:rPr lang="en-US" sz="3600" b="1" dirty="0"/>
            </a:br>
            <a:endParaRPr lang="en-US" sz="36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600" b="1" dirty="0"/>
              <a:t>Questions</a:t>
            </a:r>
          </a:p>
          <a:p>
            <a:pPr eaLnBrk="1" hangingPunct="1">
              <a:buNone/>
              <a:defRPr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1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5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9851" y="1462088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051" y="1462088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90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768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4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0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Boards_Insid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1036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9851" y="1462088"/>
            <a:ext cx="10363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04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n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393371" y="1360705"/>
            <a:ext cx="10276115" cy="3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7200" kern="0" dirty="0" smtClean="0"/>
              <a:t>Welcome to Wisconsin!</a:t>
            </a:r>
          </a:p>
          <a:p>
            <a:endParaRPr lang="en-US" sz="4000" kern="0" dirty="0" smtClean="0"/>
          </a:p>
          <a:p>
            <a:pPr algn="ctr"/>
            <a:r>
              <a:rPr lang="en-US" sz="2800" kern="0" dirty="0" smtClean="0"/>
              <a:t>WI DNR Forest Products Services </a:t>
            </a:r>
            <a:r>
              <a:rPr lang="mr-IN" sz="2800" kern="0" dirty="0" smtClean="0"/>
              <a:t>–</a:t>
            </a:r>
            <a:r>
              <a:rPr lang="en-US" sz="2800" kern="0" dirty="0" smtClean="0"/>
              <a:t> Scott Lyon</a:t>
            </a:r>
          </a:p>
          <a:p>
            <a:pPr algn="ctr"/>
            <a:r>
              <a:rPr lang="en-US" sz="2800" kern="0" dirty="0" smtClean="0"/>
              <a:t>Sustainable Resources Institute </a:t>
            </a:r>
            <a:r>
              <a:rPr lang="mr-IN" sz="2800" kern="0" dirty="0" smtClean="0"/>
              <a:t>–</a:t>
            </a:r>
            <a:r>
              <a:rPr lang="en-US" sz="2800" kern="0" dirty="0" smtClean="0"/>
              <a:t> Don Peterson</a:t>
            </a:r>
          </a:p>
          <a:p>
            <a:pPr algn="ctr"/>
            <a:r>
              <a:rPr lang="en-US" sz="2800" kern="0" dirty="0" smtClean="0"/>
              <a:t>University of Wisconsin Extension </a:t>
            </a:r>
            <a:r>
              <a:rPr lang="mr-IN" sz="2800" kern="0" dirty="0" smtClean="0"/>
              <a:t>–</a:t>
            </a:r>
            <a:r>
              <a:rPr lang="en-US" sz="2800" kern="0" dirty="0" smtClean="0"/>
              <a:t> Scott Bowe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55332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530553" cy="509833"/>
          </a:xfrm>
        </p:spPr>
        <p:txBody>
          <a:bodyPr/>
          <a:lstStyle/>
          <a:p>
            <a:r>
              <a:rPr lang="en-US" sz="3200" dirty="0"/>
              <a:t>Describe the 3 biggest challenges facing your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3592458"/>
          </a:xfrm>
        </p:spPr>
        <p:txBody>
          <a:bodyPr/>
          <a:lstStyle/>
          <a:p>
            <a:r>
              <a:rPr lang="en-US" sz="2400" dirty="0" smtClean="0"/>
              <a:t>WI DNR</a:t>
            </a:r>
          </a:p>
          <a:p>
            <a:pPr lvl="1"/>
            <a:r>
              <a:rPr lang="en-US" sz="2000" dirty="0" smtClean="0"/>
              <a:t>General </a:t>
            </a:r>
            <a:r>
              <a:rPr lang="en-US" sz="2000" dirty="0" smtClean="0"/>
              <a:t>misunderstanding of our services from departmental </a:t>
            </a:r>
            <a:r>
              <a:rPr lang="en-US" sz="2000" dirty="0" smtClean="0"/>
              <a:t>foresters</a:t>
            </a:r>
          </a:p>
          <a:p>
            <a:pPr lvl="1"/>
            <a:r>
              <a:rPr lang="en-US" sz="2000" dirty="0" smtClean="0"/>
              <a:t>Technical training for staff</a:t>
            </a:r>
            <a:endParaRPr lang="en-US" sz="20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UWEX</a:t>
            </a:r>
          </a:p>
          <a:p>
            <a:pPr lvl="1"/>
            <a:r>
              <a:rPr lang="en-US" sz="2000" dirty="0" smtClean="0"/>
              <a:t>Loss </a:t>
            </a:r>
            <a:r>
              <a:rPr lang="en-US" sz="2000" dirty="0"/>
              <a:t>of basic funding for travel and </a:t>
            </a:r>
            <a:r>
              <a:rPr lang="en-US" sz="2000" dirty="0" smtClean="0"/>
              <a:t>supplies</a:t>
            </a:r>
            <a:endParaRPr lang="en-US" sz="2000" dirty="0"/>
          </a:p>
          <a:p>
            <a:pPr lvl="1"/>
            <a:r>
              <a:rPr lang="en-US" sz="2000" dirty="0"/>
              <a:t>I can find project funding, but it limits how I can spend for </a:t>
            </a:r>
            <a:r>
              <a:rPr lang="en-US" sz="2000" dirty="0" smtClean="0"/>
              <a:t>travel</a:t>
            </a:r>
          </a:p>
          <a:p>
            <a:pPr lvl="1"/>
            <a:r>
              <a:rPr lang="en-US" sz="2000" dirty="0" smtClean="0"/>
              <a:t>Loss of Bob Govett at UW-Stevens Point</a:t>
            </a:r>
            <a:endParaRPr lang="en-US" sz="2000" dirty="0"/>
          </a:p>
          <a:p>
            <a:r>
              <a:rPr lang="en-US" sz="2400" dirty="0" smtClean="0"/>
              <a:t>SRI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846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530553" cy="509833"/>
          </a:xfrm>
        </p:spPr>
        <p:txBody>
          <a:bodyPr/>
          <a:lstStyle/>
          <a:p>
            <a:r>
              <a:rPr lang="en-US" sz="3200" dirty="0"/>
              <a:t>Describe the 3 biggest opportunities for your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3592458"/>
          </a:xfrm>
        </p:spPr>
        <p:txBody>
          <a:bodyPr/>
          <a:lstStyle/>
          <a:p>
            <a:r>
              <a:rPr lang="en-US" dirty="0"/>
              <a:t>Building connections with industry </a:t>
            </a:r>
          </a:p>
          <a:p>
            <a:r>
              <a:rPr lang="en-US" dirty="0" smtClean="0"/>
              <a:t>Marketing </a:t>
            </a:r>
            <a:r>
              <a:rPr lang="en-US" dirty="0"/>
              <a:t>our industry and forest </a:t>
            </a:r>
            <a:r>
              <a:rPr lang="en-US" dirty="0" smtClean="0"/>
              <a:t>resource</a:t>
            </a:r>
          </a:p>
          <a:p>
            <a:r>
              <a:rPr lang="en-US" dirty="0" smtClean="0"/>
              <a:t>Open </a:t>
            </a:r>
            <a:r>
              <a:rPr lang="en-US" dirty="0"/>
              <a:t>for new products and tech transfer </a:t>
            </a:r>
          </a:p>
          <a:p>
            <a:r>
              <a:rPr lang="en-US" dirty="0"/>
              <a:t>We have great partners:</a:t>
            </a:r>
          </a:p>
          <a:p>
            <a:pPr lvl="1"/>
            <a:r>
              <a:rPr lang="en-US" dirty="0"/>
              <a:t>Lake States Lumber Association</a:t>
            </a:r>
          </a:p>
          <a:p>
            <a:pPr lvl="1"/>
            <a:r>
              <a:rPr lang="en-US" dirty="0"/>
              <a:t>Great Lakes Kiln Drying Association</a:t>
            </a:r>
          </a:p>
          <a:p>
            <a:pPr lvl="1"/>
            <a:r>
              <a:rPr lang="en-US" dirty="0"/>
              <a:t>Great Lakes Timber Professionals Association</a:t>
            </a:r>
          </a:p>
          <a:p>
            <a:pPr lvl="1"/>
            <a:r>
              <a:rPr lang="en-US" dirty="0" smtClean="0"/>
              <a:t>Rusty </a:t>
            </a:r>
            <a:r>
              <a:rPr lang="en-US" dirty="0"/>
              <a:t>Dramm at FPL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18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530553" cy="509833"/>
          </a:xfrm>
        </p:spPr>
        <p:txBody>
          <a:bodyPr/>
          <a:lstStyle/>
          <a:p>
            <a:r>
              <a:rPr lang="en-US" sz="3200" dirty="0"/>
              <a:t>Describe the 3 biggest opportunities for your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52784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SRI</a:t>
            </a:r>
          </a:p>
          <a:p>
            <a:pPr lvl="1"/>
            <a:r>
              <a:rPr lang="en-US" dirty="0"/>
              <a:t>Master Logger FSC COC</a:t>
            </a:r>
          </a:p>
          <a:p>
            <a:pPr lvl="1"/>
            <a:r>
              <a:rPr lang="en-US" dirty="0"/>
              <a:t>Master Stewardship Agreement (Region 9)</a:t>
            </a:r>
          </a:p>
          <a:p>
            <a:pPr lvl="1"/>
            <a:r>
              <a:rPr lang="en-US" dirty="0"/>
              <a:t>MI and WI Master Logger Certification</a:t>
            </a:r>
          </a:p>
          <a:p>
            <a:pPr lvl="1"/>
            <a:r>
              <a:rPr lang="en-US" dirty="0" smtClean="0"/>
              <a:t>Safety </a:t>
            </a:r>
            <a:r>
              <a:rPr lang="en-US" dirty="0"/>
              <a:t>and Woods Worker Training (SAWW) </a:t>
            </a:r>
          </a:p>
          <a:p>
            <a:pPr lvl="1"/>
            <a:r>
              <a:rPr lang="en-US" dirty="0"/>
              <a:t>Scrub Oak Restoration on the Florence County Forest  </a:t>
            </a:r>
          </a:p>
          <a:p>
            <a:pPr lvl="1"/>
            <a:r>
              <a:rPr lang="en-US" dirty="0"/>
              <a:t>Sustainable Forest Resource Management Group (FSC Public and Private Landowner Group)  </a:t>
            </a:r>
          </a:p>
          <a:p>
            <a:pPr lvl="1"/>
            <a:r>
              <a:rPr lang="en-US" dirty="0"/>
              <a:t>Wetland Delineation and Forest Management</a:t>
            </a:r>
          </a:p>
          <a:p>
            <a:pPr lvl="1"/>
            <a:r>
              <a:rPr lang="en-US" dirty="0"/>
              <a:t>Wisconsin Urban Wood</a:t>
            </a:r>
          </a:p>
          <a:p>
            <a:pPr lvl="1"/>
            <a:r>
              <a:rPr lang="en-US" dirty="0"/>
              <a:t>Urban Wood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RRS:</a:t>
            </a:r>
          </a:p>
          <a:p>
            <a:pPr lvl="1"/>
            <a:r>
              <a:rPr lang="en-US" dirty="0"/>
              <a:t>Kenosha County Urban Mechanized Tree Removal</a:t>
            </a:r>
          </a:p>
          <a:p>
            <a:pPr lvl="1"/>
            <a:r>
              <a:rPr lang="en-US" dirty="0"/>
              <a:t>LSLA Administration (10/1)</a:t>
            </a:r>
          </a:p>
          <a:p>
            <a:pPr lvl="1"/>
            <a:r>
              <a:rPr lang="en-US" dirty="0"/>
              <a:t>Wisconsin Wood Marketing </a:t>
            </a:r>
            <a:r>
              <a:rPr lang="en-US" dirty="0" smtClean="0"/>
              <a:t>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1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Questions or Comments?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009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703" y="1364482"/>
            <a:ext cx="8151471" cy="518871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Four Forest Products Specialists: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Scott Lyon (Green Bay)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Sabina Dhungana (Madison)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Vacant (Rhinelander)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Vacant (Hayward/Spooner)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600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Forest Inventory &amp; Analysis Crew 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Vacant (Madison)</a:t>
            </a:r>
          </a:p>
          <a:p>
            <a:pPr>
              <a:spcBef>
                <a:spcPct val="300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Forest Economist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Vacant (Madison)</a:t>
            </a:r>
          </a:p>
          <a:p>
            <a:pPr>
              <a:spcBef>
                <a:spcPct val="600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Team Leader </a:t>
            </a:r>
          </a:p>
          <a:p>
            <a:pPr lvl="1"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Collin Buntrock (Rhinelander)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Don Peterson - WWMT</a:t>
            </a:r>
          </a:p>
          <a:p>
            <a:pPr>
              <a:spcBef>
                <a:spcPct val="30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Scott Bowe - UWEX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2" descr="W&amp;M Measuring Log">
            <a:extLst>
              <a:ext uri="{FF2B5EF4-FFF2-40B4-BE49-F238E27FC236}">
                <a16:creationId xmlns="" xmlns:a16="http://schemas.microsoft.com/office/drawing/2014/main" id="{1BBD3984-3F96-4AF8-9428-95FD15EF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92" y="1364482"/>
            <a:ext cx="3341226" cy="251640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400B45-B25E-416B-8563-162E3F43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472" y="4254773"/>
            <a:ext cx="3395370" cy="19187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614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Arial"/>
              </a:rPr>
              <a:t>Key customer groups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4AAB33-14CF-4FC0-A8AF-57539A50B045}"/>
              </a:ext>
            </a:extLst>
          </p:cNvPr>
          <p:cNvSpPr/>
          <p:nvPr/>
        </p:nvSpPr>
        <p:spPr>
          <a:xfrm>
            <a:off x="1676401" y="1447800"/>
            <a:ext cx="96991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Wood-using businesses (~1,200 statewide)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Support businesses (forestry &amp; logging)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County economic development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Industry associations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Technical colleges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Other state agencies (e.g. DATCP, WEDC)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WI DNR Division </a:t>
            </a:r>
            <a:r>
              <a:rPr lang="en-US" sz="3200" kern="0" dirty="0">
                <a:solidFill>
                  <a:srgbClr val="333333"/>
                </a:solidFill>
                <a:latin typeface="Arial"/>
                <a:ea typeface="ＭＳ Ｐゴシック"/>
              </a:rPr>
              <a:t>staff (policy and information) </a:t>
            </a:r>
            <a:endParaRPr lang="en-US" sz="3200" kern="0" dirty="0" smtClean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Lake States Lumber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Great Lakes Timber Professional’s Association</a:t>
            </a:r>
            <a:endParaRPr lang="en-US" sz="3200" kern="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486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6" y="1329179"/>
            <a:ext cx="5250730" cy="3592458"/>
          </a:xfrm>
        </p:spPr>
        <p:txBody>
          <a:bodyPr/>
          <a:lstStyle/>
          <a:p>
            <a:pPr lvl="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Better utilization of hard-to-market species</a:t>
            </a:r>
          </a:p>
          <a:p>
            <a:pPr lvl="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Awareness of careers in the primary and secondary forest industries</a:t>
            </a:r>
          </a:p>
          <a:p>
            <a:pPr lvl="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Understanding of </a:t>
            </a:r>
            <a:r>
              <a:rPr lang="en-US" sz="2800" dirty="0" smtClean="0">
                <a:solidFill>
                  <a:schemeClr val="tx1"/>
                </a:solidFill>
              </a:rPr>
              <a:t>WI DNR </a:t>
            </a:r>
            <a:r>
              <a:rPr lang="en-US" sz="2800" dirty="0">
                <a:solidFill>
                  <a:schemeClr val="tx1"/>
                </a:solidFill>
              </a:rPr>
              <a:t>regarding industry needs</a:t>
            </a:r>
          </a:p>
          <a:p>
            <a:pPr lvl="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Technical assistance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LSLA Education Inc.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53C8C1-49AF-4045-AF8B-8138A488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64" y="1635762"/>
            <a:ext cx="4468755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682953" cy="509833"/>
          </a:xfrm>
        </p:spPr>
        <p:txBody>
          <a:bodyPr/>
          <a:lstStyle/>
          <a:p>
            <a:r>
              <a:rPr lang="en-US" sz="3200" dirty="0"/>
              <a:t>What changes have been made in program in the past 5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3592458"/>
          </a:xfrm>
        </p:spPr>
        <p:txBody>
          <a:bodyPr/>
          <a:lstStyle/>
          <a:p>
            <a:r>
              <a:rPr lang="en-US" dirty="0" smtClean="0"/>
              <a:t>WI DNR Strategic </a:t>
            </a:r>
            <a:r>
              <a:rPr lang="en-US" dirty="0"/>
              <a:t>Direction </a:t>
            </a:r>
          </a:p>
          <a:p>
            <a:r>
              <a:rPr lang="en-US" dirty="0"/>
              <a:t>Hiring: 2 new forest products staff, Forest inventory analyst and forest economist</a:t>
            </a:r>
          </a:p>
          <a:p>
            <a:r>
              <a:rPr lang="en-US" dirty="0"/>
              <a:t>How has your clientele base changes since the Great Recession:</a:t>
            </a:r>
          </a:p>
          <a:p>
            <a:pPr lvl="1"/>
            <a:r>
              <a:rPr lang="en-US" dirty="0"/>
              <a:t>Companies expanding into international markets</a:t>
            </a:r>
          </a:p>
          <a:p>
            <a:pPr lvl="1"/>
            <a:r>
              <a:rPr lang="en-US" dirty="0"/>
              <a:t>Pulp and paper more volatile</a:t>
            </a:r>
          </a:p>
          <a:p>
            <a:pPr lvl="1"/>
            <a:r>
              <a:rPr lang="en-US" dirty="0"/>
              <a:t>Increase in utilization of urban wood</a:t>
            </a:r>
          </a:p>
          <a:p>
            <a:pPr lvl="1"/>
            <a:r>
              <a:rPr lang="en-US" dirty="0"/>
              <a:t>Dealing with </a:t>
            </a:r>
            <a:r>
              <a:rPr lang="en-US" dirty="0" err="1"/>
              <a:t>i</a:t>
            </a:r>
            <a:r>
              <a:rPr lang="en-US" dirty="0" err="1" smtClean="0"/>
              <a:t>nvasives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0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0" y="365126"/>
            <a:ext cx="10994573" cy="7561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changes have been made in program in the </a:t>
            </a:r>
            <a:r>
              <a:rPr lang="en-US" sz="3200" dirty="0" smtClean="0"/>
              <a:t>past 5 years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planned for next </a:t>
            </a:r>
            <a:r>
              <a:rPr lang="en-US" dirty="0" smtClean="0"/>
              <a:t>5 years: UW Extension integration into UW-Madison</a:t>
            </a:r>
            <a:endParaRPr lang="en-US" dirty="0"/>
          </a:p>
          <a:p>
            <a:r>
              <a:rPr lang="en-US" dirty="0"/>
              <a:t>New hires</a:t>
            </a:r>
            <a:r>
              <a:rPr lang="en-US" dirty="0" smtClean="0"/>
              <a:t>? UWEX None </a:t>
            </a:r>
            <a:r>
              <a:rPr lang="en-US" dirty="0" smtClean="0"/>
              <a:t>planned</a:t>
            </a:r>
          </a:p>
          <a:p>
            <a:r>
              <a:rPr lang="en-US" dirty="0" smtClean="0"/>
              <a:t>Retirements</a:t>
            </a:r>
            <a:r>
              <a:rPr lang="en-US" dirty="0"/>
              <a:t>? </a:t>
            </a:r>
            <a:r>
              <a:rPr lang="en-US" dirty="0" smtClean="0"/>
              <a:t>None planned</a:t>
            </a:r>
            <a:endParaRPr lang="en-US" dirty="0"/>
          </a:p>
          <a:p>
            <a:r>
              <a:rPr lang="en-US" dirty="0"/>
              <a:t>How has your clientele base changes since the Great </a:t>
            </a:r>
            <a:r>
              <a:rPr lang="en-US" dirty="0" smtClean="0"/>
              <a:t>Recession: More consolidated, but significant recovery.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530553" cy="509833"/>
          </a:xfrm>
        </p:spPr>
        <p:txBody>
          <a:bodyPr/>
          <a:lstStyle/>
          <a:p>
            <a:r>
              <a:rPr lang="en-US" sz="3200" dirty="0"/>
              <a:t>What expertise are you missing that is most often asked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3592458"/>
          </a:xfrm>
        </p:spPr>
        <p:txBody>
          <a:bodyPr/>
          <a:lstStyle/>
          <a:p>
            <a:r>
              <a:rPr lang="en-US" dirty="0"/>
              <a:t>How do you fulfill those requests now?</a:t>
            </a:r>
          </a:p>
          <a:p>
            <a:pPr lvl="1"/>
            <a:r>
              <a:rPr lang="en-US" dirty="0"/>
              <a:t>Stumpage pricing </a:t>
            </a:r>
          </a:p>
          <a:p>
            <a:pPr lvl="2"/>
            <a:r>
              <a:rPr lang="en-US" dirty="0"/>
              <a:t>Have landowners contact mills/loggers for local pricing</a:t>
            </a:r>
          </a:p>
          <a:p>
            <a:pPr lvl="1"/>
            <a:r>
              <a:rPr lang="en-US" dirty="0"/>
              <a:t>Company siting and recruitment </a:t>
            </a:r>
          </a:p>
          <a:p>
            <a:pPr lvl="2"/>
            <a:r>
              <a:rPr lang="en-US" dirty="0"/>
              <a:t>Provide resource and market analysis. </a:t>
            </a:r>
          </a:p>
          <a:p>
            <a:pPr lvl="2"/>
            <a:r>
              <a:rPr lang="en-US" dirty="0"/>
              <a:t>But not actively recruiting for companies</a:t>
            </a:r>
          </a:p>
          <a:p>
            <a:pPr lvl="1"/>
            <a:r>
              <a:rPr lang="en-US" dirty="0"/>
              <a:t>New product/expanded markets for WI species (pulpwood, small diameter logs, big diameter Eastern white pine!!!)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121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530553" cy="509833"/>
          </a:xfrm>
        </p:spPr>
        <p:txBody>
          <a:bodyPr/>
          <a:lstStyle/>
          <a:p>
            <a:r>
              <a:rPr lang="en-US" sz="3200" dirty="0"/>
              <a:t>Top 3 to 5 most common requests (FAQs)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3592458"/>
          </a:xfrm>
        </p:spPr>
        <p:txBody>
          <a:bodyPr/>
          <a:lstStyle/>
          <a:p>
            <a:r>
              <a:rPr lang="en-US" sz="2400" dirty="0"/>
              <a:t>Buyer/supplier listings</a:t>
            </a:r>
          </a:p>
          <a:p>
            <a:r>
              <a:rPr lang="en-US" sz="2400" dirty="0" smtClean="0"/>
              <a:t>Species </a:t>
            </a:r>
            <a:r>
              <a:rPr lang="en-US" sz="2400" dirty="0"/>
              <a:t>uses and product markets- big diameter softwood (</a:t>
            </a:r>
            <a:r>
              <a:rPr lang="en-US" sz="2400" dirty="0" err="1"/>
              <a:t>ie</a:t>
            </a:r>
            <a:r>
              <a:rPr lang="en-US" sz="2400" dirty="0"/>
              <a:t> EWP)</a:t>
            </a:r>
          </a:p>
          <a:p>
            <a:r>
              <a:rPr lang="en-US" sz="2400" dirty="0" smtClean="0"/>
              <a:t>Wood </a:t>
            </a:r>
            <a:r>
              <a:rPr lang="en-US" sz="2400" dirty="0"/>
              <a:t>processing related questions- (</a:t>
            </a:r>
            <a:r>
              <a:rPr lang="en-US" sz="2400" dirty="0" err="1"/>
              <a:t>ie</a:t>
            </a:r>
            <a:r>
              <a:rPr lang="en-US" sz="2400" dirty="0"/>
              <a:t>. Kiln drying, sawing, scaling)</a:t>
            </a:r>
          </a:p>
          <a:p>
            <a:r>
              <a:rPr lang="en-US" sz="2400" dirty="0" smtClean="0"/>
              <a:t>Forestry </a:t>
            </a:r>
            <a:r>
              <a:rPr lang="en-US" sz="2400" dirty="0"/>
              <a:t>resources supply data (</a:t>
            </a:r>
            <a:r>
              <a:rPr lang="en-US" sz="2400" dirty="0" err="1"/>
              <a:t>ie</a:t>
            </a:r>
            <a:r>
              <a:rPr lang="en-US" sz="2400" dirty="0"/>
              <a:t>. FIA, forestry industry and trends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/>
              <a:t>More basic – hardwood lumber grading</a:t>
            </a:r>
          </a:p>
          <a:p>
            <a:r>
              <a:rPr lang="en-US" sz="2400" dirty="0"/>
              <a:t>Sawing, Edging, and Trimming</a:t>
            </a:r>
          </a:p>
          <a:p>
            <a:r>
              <a:rPr lang="en-US" sz="2400" dirty="0"/>
              <a:t>Kiln </a:t>
            </a:r>
            <a:r>
              <a:rPr lang="en-US" sz="2400" dirty="0" smtClean="0"/>
              <a:t>Drying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60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D23BA-958E-4853-84EE-6854E99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480767"/>
            <a:ext cx="11530553" cy="509833"/>
          </a:xfrm>
        </p:spPr>
        <p:txBody>
          <a:bodyPr/>
          <a:lstStyle/>
          <a:p>
            <a:r>
              <a:rPr lang="en-US" sz="3200" dirty="0"/>
              <a:t>What are your strengths?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29402-E84F-49EE-80AB-8F5A55E8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1329179"/>
            <a:ext cx="10011265" cy="3592458"/>
          </a:xfrm>
        </p:spPr>
        <p:txBody>
          <a:bodyPr/>
          <a:lstStyle/>
          <a:p>
            <a:r>
              <a:rPr lang="en-US" dirty="0"/>
              <a:t>Traditional U and M </a:t>
            </a:r>
          </a:p>
          <a:p>
            <a:pPr lvl="1"/>
            <a:r>
              <a:rPr lang="en-US" dirty="0"/>
              <a:t>Wood </a:t>
            </a:r>
            <a:r>
              <a:rPr lang="en-US" dirty="0" smtClean="0"/>
              <a:t>manufacturing/processing</a:t>
            </a:r>
          </a:p>
          <a:p>
            <a:pPr lvl="2"/>
            <a:r>
              <a:rPr lang="en-US" sz="2000" dirty="0"/>
              <a:t>Hardwood Lumber Grading</a:t>
            </a:r>
          </a:p>
          <a:p>
            <a:pPr lvl="2"/>
            <a:r>
              <a:rPr lang="en-US" sz="2000" dirty="0"/>
              <a:t>Sawing, Edging, and Trimming</a:t>
            </a:r>
          </a:p>
          <a:p>
            <a:pPr lvl="2"/>
            <a:r>
              <a:rPr lang="en-US" sz="2000" dirty="0"/>
              <a:t>Kiln </a:t>
            </a:r>
            <a:r>
              <a:rPr lang="en-US" sz="2000" dirty="0" smtClean="0"/>
              <a:t>Drying</a:t>
            </a:r>
            <a:endParaRPr lang="en-US" sz="2000" dirty="0"/>
          </a:p>
          <a:p>
            <a:pPr lvl="1"/>
            <a:r>
              <a:rPr lang="en-US" dirty="0"/>
              <a:t>Buyer/supplier connection</a:t>
            </a:r>
          </a:p>
          <a:p>
            <a:pPr lvl="1"/>
            <a:r>
              <a:rPr lang="en-US" dirty="0"/>
              <a:t>Customized business development </a:t>
            </a:r>
          </a:p>
          <a:p>
            <a:r>
              <a:rPr lang="en-US" dirty="0"/>
              <a:t>International marketing of wood products</a:t>
            </a:r>
          </a:p>
          <a:p>
            <a:r>
              <a:rPr lang="en-US" dirty="0"/>
              <a:t>Networks </a:t>
            </a:r>
          </a:p>
          <a:p>
            <a:pPr lvl="1"/>
            <a:r>
              <a:rPr lang="en-US" dirty="0"/>
              <a:t>Fostering awareness of the importance of markets for forest management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353800"/>
      </p:ext>
    </p:extLst>
  </p:cSld>
  <p:clrMapOvr>
    <a:masterClrMapping/>
  </p:clrMapOvr>
</p:sld>
</file>

<file path=ppt/theme/theme1.xml><?xml version="1.0" encoding="utf-8"?>
<a:theme xmlns:a="http://schemas.openxmlformats.org/drawingml/2006/main" name="PWPT4">
  <a:themeElements>
    <a:clrScheme name="FEM Boards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FEM Board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FEM Boards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M Boards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M Boards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592</Words>
  <Application>Microsoft Macintosh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ＭＳ Ｐゴシック</vt:lpstr>
      <vt:lpstr>Times New Roman</vt:lpstr>
      <vt:lpstr>Wingdings</vt:lpstr>
      <vt:lpstr>Arial</vt:lpstr>
      <vt:lpstr>PWPT4</vt:lpstr>
      <vt:lpstr>PowerPoint Presentation</vt:lpstr>
      <vt:lpstr>Our Program</vt:lpstr>
      <vt:lpstr>Key customer groups</vt:lpstr>
      <vt:lpstr>Area of Focus</vt:lpstr>
      <vt:lpstr>What changes have been made in program in the past 5 years?</vt:lpstr>
      <vt:lpstr>What changes have been made in program in the past 5 years?</vt:lpstr>
      <vt:lpstr>What expertise are you missing that is most often asked for?</vt:lpstr>
      <vt:lpstr>Top 3 to 5 most common requests (FAQs)</vt:lpstr>
      <vt:lpstr>What are your strengths?</vt:lpstr>
      <vt:lpstr>Describe the 3 biggest challenges facing your program</vt:lpstr>
      <vt:lpstr>Describe the 3 biggest opportunities for your program</vt:lpstr>
      <vt:lpstr>Describe the 3 biggest opportunities for your program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Eric</dc:creator>
  <cp:lastModifiedBy>Scott Bowe</cp:lastModifiedBy>
  <cp:revision>48</cp:revision>
  <dcterms:created xsi:type="dcterms:W3CDTF">2018-01-22T17:57:02Z</dcterms:created>
  <dcterms:modified xsi:type="dcterms:W3CDTF">2018-09-24T16:21:12Z</dcterms:modified>
</cp:coreProperties>
</file>