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0" r:id="rId3"/>
    <p:sldId id="268" r:id="rId4"/>
    <p:sldId id="262" r:id="rId5"/>
    <p:sldId id="276" r:id="rId6"/>
    <p:sldId id="274" r:id="rId7"/>
    <p:sldId id="273" r:id="rId8"/>
    <p:sldId id="275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Calibri" charset="-128"/>
        <a:cs typeface="Calibri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Calibri" charset="-128"/>
        <a:cs typeface="Calibri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Calibri" charset="-128"/>
        <a:cs typeface="Calibri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Calibri" charset="-128"/>
        <a:cs typeface="Calibri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Calibri" charset="-128"/>
        <a:cs typeface="Calibri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Calibri" charset="-128"/>
        <a:cs typeface="Calibri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Calibri" charset="-128"/>
        <a:cs typeface="Calibri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Calibri" charset="-128"/>
        <a:cs typeface="Calibri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Calibri" charset="-128"/>
        <a:cs typeface="Calibri" charset="-128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 autoAdjust="0"/>
    <p:restoredTop sz="76974" autoAdjust="0"/>
  </p:normalViewPr>
  <p:slideViewPr>
    <p:cSldViewPr snapToGrid="0">
      <p:cViewPr varScale="1">
        <p:scale>
          <a:sx n="62" d="100"/>
          <a:sy n="62" d="100"/>
        </p:scale>
        <p:origin x="111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75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F7151-CC3C-44E5-B6D5-F2645DD5293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5AA13-7FFB-4A11-A09C-9899B05D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1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Forest Health</a:t>
            </a:r>
          </a:p>
          <a:p>
            <a:pPr lvl="1"/>
            <a:r>
              <a:rPr lang="en-US" sz="2800" dirty="0" smtClean="0"/>
              <a:t>Urban Forestry</a:t>
            </a:r>
          </a:p>
          <a:p>
            <a:pPr lvl="1"/>
            <a:r>
              <a:rPr lang="en-US" sz="2800" dirty="0" smtClean="0"/>
              <a:t>Forest Invasive Species</a:t>
            </a:r>
          </a:p>
          <a:p>
            <a:pPr lvl="1"/>
            <a:r>
              <a:rPr lang="en-US" sz="2800" dirty="0" smtClean="0"/>
              <a:t>Agroforestry and Bio-energy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Funding sources:</a:t>
            </a:r>
          </a:p>
          <a:p>
            <a:endParaRPr lang="en-US" dirty="0" smtClean="0"/>
          </a:p>
          <a:p>
            <a:r>
              <a:rPr lang="en-US" dirty="0" smtClean="0"/>
              <a:t>Federal,</a:t>
            </a:r>
            <a:r>
              <a:rPr lang="en-US" baseline="0" dirty="0" smtClean="0"/>
              <a:t> State</a:t>
            </a:r>
          </a:p>
          <a:p>
            <a:r>
              <a:rPr lang="en-US" baseline="0" dirty="0" smtClean="0"/>
              <a:t>Program Income</a:t>
            </a:r>
          </a:p>
          <a:p>
            <a:r>
              <a:rPr lang="en-US" baseline="0" dirty="0" smtClean="0"/>
              <a:t>Grants</a:t>
            </a:r>
          </a:p>
          <a:p>
            <a:r>
              <a:rPr lang="en-US" baseline="0" dirty="0" smtClean="0"/>
              <a:t>Contracts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5AA13-7FFB-4A11-A09C-9899B05DFC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8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5AA13-7FFB-4A11-A09C-9899B05DFC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05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5AA13-7FFB-4A11-A09C-9899B05DFC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30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SFEC programming the targets professionals.   Especially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ilviculture and forest management, including production-oriented management. 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Related to your theme that growth can be done, we have seen major growth in program delivery, attendance, and program fee revenue through SFEC over the past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5AA13-7FFB-4A11-A09C-9899B05DFC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02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Growth can be done, SFEC has seen major growth in program delivery, attendance, and program fee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revenue over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past year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Focus on where we want to</a:t>
            </a:r>
            <a:r>
              <a:rPr lang="en-US" baseline="0" dirty="0" smtClean="0"/>
              <a:t> be. – Develop a vision</a:t>
            </a:r>
          </a:p>
          <a:p>
            <a:r>
              <a:rPr lang="en-US" baseline="0" dirty="0" smtClean="0"/>
              <a:t>Meet/communicate often</a:t>
            </a:r>
          </a:p>
          <a:p>
            <a:r>
              <a:rPr lang="en-US" baseline="0" dirty="0" smtClean="0"/>
              <a:t>Keep focused on the game plan -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5AA13-7FFB-4A11-A09C-9899B05DFC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43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5AA13-7FFB-4A11-A09C-9899B05DFC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1067" y="6624317"/>
            <a:ext cx="10750551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/>
              <a:t>© </a:t>
            </a:r>
            <a:r>
              <a:rPr lang="en-US" sz="900" dirty="0" smtClean="0"/>
              <a:t>2018 </a:t>
            </a:r>
            <a:r>
              <a:rPr lang="en-US" sz="900" dirty="0"/>
              <a:t>Regents of the University of Minnesota. </a:t>
            </a:r>
            <a:r>
              <a:rPr lang="en-US" sz="900" dirty="0" smtClean="0"/>
              <a:t>All </a:t>
            </a:r>
            <a:r>
              <a:rPr lang="en-US" sz="900" dirty="0"/>
              <a:t>rights reserved.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46302"/>
            <a:ext cx="10701867" cy="728133"/>
          </a:xfrm>
          <a:prstGeom prst="rect">
            <a:avLst/>
          </a:prstGeom>
        </p:spPr>
        <p:txBody>
          <a:bodyPr anchor="t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25689" y="2899831"/>
            <a:ext cx="8534400" cy="618066"/>
          </a:xfrm>
          <a:prstGeom prst="rect">
            <a:avLst/>
          </a:prstGeom>
        </p:spPr>
        <p:txBody>
          <a:bodyPr/>
          <a:lstStyle>
            <a:lvl1pPr marL="0" indent="0" algn="l">
              <a:buFont typeface="Wingdings" pitchFamily="2" charset="2"/>
              <a:buNone/>
              <a:defRPr sz="2800" b="1" i="0" cap="all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290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1067" y="6602414"/>
            <a:ext cx="10750551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/>
              <a:t>© </a:t>
            </a:r>
            <a:r>
              <a:rPr lang="en-US" sz="900" dirty="0" smtClean="0"/>
              <a:t>2018 </a:t>
            </a:r>
            <a:r>
              <a:rPr lang="en-US" sz="900" dirty="0"/>
              <a:t>Regents of the University of Minnesota. </a:t>
            </a:r>
            <a:r>
              <a:rPr lang="en-US" sz="900" dirty="0" smtClean="0"/>
              <a:t>All </a:t>
            </a:r>
            <a:r>
              <a:rPr lang="en-US" sz="900" dirty="0"/>
              <a:t>rights reserved.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46302"/>
            <a:ext cx="10363200" cy="1350432"/>
          </a:xfrm>
          <a:prstGeom prst="rect">
            <a:avLst/>
          </a:prstGeo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4400" b="0" i="0" baseline="0">
                <a:latin typeface="+mj-lt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noProof="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25689" y="3509429"/>
            <a:ext cx="10368844" cy="618066"/>
          </a:xfrm>
          <a:prstGeom prst="rect">
            <a:avLst/>
          </a:prstGeom>
        </p:spPr>
        <p:txBody>
          <a:bodyPr/>
          <a:lstStyle>
            <a:lvl1pPr marL="0" indent="0" algn="l">
              <a:buFont typeface="Wingdings" pitchFamily="2" charset="2"/>
              <a:buNone/>
              <a:defRPr sz="2800" b="1" i="0" cap="all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660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321" y="6613300"/>
            <a:ext cx="10750551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/>
              <a:t>© </a:t>
            </a:r>
            <a:r>
              <a:rPr lang="en-US" sz="900" dirty="0" smtClean="0"/>
              <a:t>2018 </a:t>
            </a:r>
            <a:r>
              <a:rPr lang="en-US" sz="900" dirty="0"/>
              <a:t>Regents of the University of Minnesota. </a:t>
            </a:r>
            <a:r>
              <a:rPr lang="en-US" sz="900" dirty="0" smtClean="0"/>
              <a:t>All </a:t>
            </a:r>
            <a:r>
              <a:rPr lang="en-US" sz="900" dirty="0"/>
              <a:t>rights reserved.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1" y="4761966"/>
            <a:ext cx="10340623" cy="1067334"/>
          </a:xfrm>
          <a:prstGeom prst="rect">
            <a:avLst/>
          </a:prstGeom>
        </p:spPr>
        <p:txBody>
          <a:bodyPr anchor="t"/>
          <a:lstStyle>
            <a:lvl1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4400" b="0" i="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noProof="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48268" y="4296832"/>
            <a:ext cx="10306755" cy="452968"/>
          </a:xfrm>
          <a:prstGeom prst="rect">
            <a:avLst/>
          </a:prstGeom>
        </p:spPr>
        <p:txBody>
          <a:bodyPr/>
          <a:lstStyle>
            <a:lvl1pPr marL="0" indent="0" algn="l">
              <a:buFont typeface="Wingdings" pitchFamily="2" charset="2"/>
              <a:buNone/>
              <a:defRPr sz="2800" b="1" i="0" cap="all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830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321" y="6613300"/>
            <a:ext cx="10750551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/>
              <a:t>© </a:t>
            </a:r>
            <a:r>
              <a:rPr lang="en-US" sz="900" dirty="0" smtClean="0"/>
              <a:t>2018 </a:t>
            </a:r>
            <a:r>
              <a:rPr lang="en-US" sz="900" dirty="0"/>
              <a:t>Regents of the University of Minnesota. </a:t>
            </a:r>
            <a:r>
              <a:rPr lang="en-US" sz="900" dirty="0" smtClean="0"/>
              <a:t>All </a:t>
            </a:r>
            <a:r>
              <a:rPr lang="en-US" sz="900" dirty="0"/>
              <a:t>rights reserved.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749300"/>
            <a:ext cx="10972800" cy="668338"/>
          </a:xfrm>
          <a:prstGeom prst="rect">
            <a:avLst/>
          </a:prstGeom>
        </p:spPr>
        <p:txBody>
          <a:bodyPr anchor="t"/>
          <a:lstStyle>
            <a:lvl1pPr>
              <a:defRPr sz="4400" b="1" i="0" cap="all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228370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200"/>
            </a:lvl1pPr>
            <a:lvl2pPr>
              <a:buClr>
                <a:srgbClr val="CE1B22"/>
              </a:buCl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Object with Caption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321" y="6613300"/>
            <a:ext cx="10750551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/>
              <a:t>© </a:t>
            </a:r>
            <a:r>
              <a:rPr lang="en-US" sz="900" dirty="0" smtClean="0"/>
              <a:t>2018 </a:t>
            </a:r>
            <a:r>
              <a:rPr lang="en-US" sz="900" dirty="0"/>
              <a:t>Regents of the University of Minnesota. </a:t>
            </a:r>
            <a:r>
              <a:rPr lang="en-US" sz="900" dirty="0" smtClean="0"/>
              <a:t>All </a:t>
            </a:r>
            <a:r>
              <a:rPr lang="en-US" sz="900" dirty="0"/>
              <a:t>rights reserved.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5" y="469900"/>
            <a:ext cx="10848621" cy="4959350"/>
          </a:xfrm>
          <a:prstGeom prst="rect">
            <a:avLst/>
          </a:prstGeo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530578" y="5510213"/>
            <a:ext cx="10795708" cy="40011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458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35" y="6613300"/>
            <a:ext cx="10750551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/>
              <a:t>© </a:t>
            </a:r>
            <a:r>
              <a:rPr lang="en-US" sz="900" dirty="0" smtClean="0"/>
              <a:t>2018 </a:t>
            </a:r>
            <a:r>
              <a:rPr lang="en-US" sz="900" dirty="0"/>
              <a:t>Regents of the University of Minnesota. </a:t>
            </a:r>
            <a:r>
              <a:rPr lang="en-US" sz="900" dirty="0" smtClean="0"/>
              <a:t>All </a:t>
            </a:r>
            <a:r>
              <a:rPr lang="en-US" sz="900" dirty="0"/>
              <a:t>rights reserved.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200054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800" b="0"/>
            </a:lvl1pPr>
            <a:lvl2pPr>
              <a:buClr>
                <a:srgbClr val="CE1B22"/>
              </a:buCl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200054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800"/>
            </a:lvl1pPr>
            <a:lvl2pPr>
              <a:buClr>
                <a:srgbClr val="CE1B22"/>
              </a:buCl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749301"/>
            <a:ext cx="10972800" cy="769441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defRPr sz="4400" b="1" i="0" cap="all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0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ontent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1322" y="6613300"/>
            <a:ext cx="10750551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/>
              <a:t>© </a:t>
            </a:r>
            <a:r>
              <a:rPr lang="en-US" sz="900" dirty="0" smtClean="0"/>
              <a:t>2018 </a:t>
            </a:r>
            <a:r>
              <a:rPr lang="en-US" sz="900" dirty="0"/>
              <a:t>Regents of the University of Minnesota. </a:t>
            </a:r>
            <a:r>
              <a:rPr lang="en-US" sz="900" dirty="0" smtClean="0"/>
              <a:t>All </a:t>
            </a:r>
            <a:r>
              <a:rPr lang="en-US" sz="900" dirty="0"/>
              <a:t>rights reserved.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9052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18814"/>
            <a:ext cx="5386917" cy="365865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Clr>
                <a:srgbClr val="CE1B22"/>
              </a:buCl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9052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18814"/>
            <a:ext cx="5389033" cy="3658658"/>
          </a:xfrm>
          <a:prstGeom prst="rect">
            <a:avLst/>
          </a:prstGeom>
        </p:spPr>
        <p:txBody>
          <a:bodyPr wrap="square"/>
          <a:lstStyle>
            <a:lvl1pPr>
              <a:defRPr sz="2800"/>
            </a:lvl1pPr>
            <a:lvl2pPr>
              <a:buClr>
                <a:srgbClr val="CE1B22"/>
              </a:buCl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749300"/>
            <a:ext cx="10972800" cy="668338"/>
          </a:xfrm>
          <a:prstGeom prst="rect">
            <a:avLst/>
          </a:prstGeom>
        </p:spPr>
        <p:txBody>
          <a:bodyPr anchor="t"/>
          <a:lstStyle>
            <a:lvl1pPr>
              <a:defRPr sz="4400" b="1" i="0" cap="all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6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Sid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9880" y="6635465"/>
            <a:ext cx="10750551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/>
              <a:t>© </a:t>
            </a:r>
            <a:r>
              <a:rPr lang="en-US" sz="900" dirty="0" smtClean="0"/>
              <a:t>2018 </a:t>
            </a:r>
            <a:r>
              <a:rPr lang="en-US" sz="900" dirty="0"/>
              <a:t>Regents of the University of Minnesota. </a:t>
            </a:r>
            <a:r>
              <a:rPr lang="en-US" sz="900" dirty="0" smtClean="0"/>
              <a:t>All </a:t>
            </a:r>
            <a:r>
              <a:rPr lang="en-US" sz="900" dirty="0"/>
              <a:t>rights reserved.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all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670550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  <a:lvl2pPr>
              <a:buClr>
                <a:srgbClr val="CE1B22"/>
              </a:buCl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508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198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1284" y="5475288"/>
            <a:ext cx="9548283" cy="369332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b="1" dirty="0">
                <a:solidFill>
                  <a:schemeClr val="bg1"/>
                </a:solidFill>
              </a:rPr>
              <a:t>© </a:t>
            </a:r>
            <a:r>
              <a:rPr lang="en-US" sz="900" b="1" dirty="0" smtClean="0">
                <a:solidFill>
                  <a:schemeClr val="bg1"/>
                </a:solidFill>
              </a:rPr>
              <a:t>2018 </a:t>
            </a:r>
            <a:r>
              <a:rPr lang="en-US" sz="900" b="1" dirty="0">
                <a:solidFill>
                  <a:schemeClr val="bg1"/>
                </a:solidFill>
              </a:rPr>
              <a:t>Regents of the University of Minnesota. </a:t>
            </a:r>
            <a:r>
              <a:rPr lang="en-US" sz="900" b="1" dirty="0" smtClean="0">
                <a:solidFill>
                  <a:schemeClr val="bg1"/>
                </a:solidFill>
              </a:rPr>
              <a:t>All </a:t>
            </a:r>
            <a:r>
              <a:rPr lang="en-US" sz="900" b="1" dirty="0">
                <a:solidFill>
                  <a:schemeClr val="bg1"/>
                </a:solidFill>
              </a:rPr>
              <a:t>rights reserved.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The University of Minnesota is an equal opportunity educator and employer. This PowerPoint is available in alternative formats upon request. 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6221" y="2146302"/>
            <a:ext cx="11068756" cy="76944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44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7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882945" y="6265652"/>
            <a:ext cx="1298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CFFB04F-A907-F244-A56D-3D6989C81DAB}" type="slidenum">
              <a:rPr lang="en-US" sz="1000" smtClean="0">
                <a:solidFill>
                  <a:schemeClr val="bg2"/>
                </a:solidFill>
              </a:rPr>
              <a:pPr algn="r"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68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Calibri" charset="-128"/>
          <a:cs typeface="Calibri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Calibri" charset="-128"/>
          <a:cs typeface="Calibri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Calibri" charset="-128"/>
          <a:cs typeface="Calibri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Calibri" charset="-128"/>
          <a:cs typeface="Calibri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Calibri" charset="-128"/>
          <a:cs typeface="Calibri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800">
          <a:solidFill>
            <a:schemeClr val="bg1"/>
          </a:solidFill>
          <a:latin typeface="+mn-lt"/>
          <a:ea typeface="Calibri" charset="-128"/>
          <a:cs typeface="Calibri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400">
          <a:solidFill>
            <a:schemeClr val="bg1"/>
          </a:solidFill>
          <a:latin typeface="+mn-lt"/>
          <a:ea typeface="Calibri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bg1"/>
          </a:solidFill>
          <a:latin typeface="+mn-lt"/>
          <a:ea typeface="Calibri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>
          <a:solidFill>
            <a:schemeClr val="bg1"/>
          </a:solidFill>
          <a:latin typeface="+mn-lt"/>
          <a:ea typeface="Calibri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 sz="1600">
          <a:solidFill>
            <a:schemeClr val="bg1"/>
          </a:solidFill>
          <a:latin typeface="+mn-lt"/>
          <a:ea typeface="Calibri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 sz="1600">
          <a:solidFill>
            <a:schemeClr val="bg1"/>
          </a:solidFill>
          <a:latin typeface="+mn-lt"/>
          <a:ea typeface="Calibri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 sz="1600">
          <a:solidFill>
            <a:schemeClr val="bg1"/>
          </a:solidFill>
          <a:latin typeface="+mn-lt"/>
          <a:ea typeface="Calibri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 sz="1600">
          <a:solidFill>
            <a:schemeClr val="bg1"/>
          </a:solidFill>
          <a:latin typeface="+mn-lt"/>
          <a:ea typeface="Calibri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 sz="1600">
          <a:solidFill>
            <a:schemeClr val="bg1"/>
          </a:solidFill>
          <a:latin typeface="+mn-lt"/>
          <a:ea typeface="Calibri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of Minnesota Extension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Reichenbach, Regional Extension Educator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38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Increased emphasis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106" y="1272396"/>
            <a:ext cx="10972800" cy="5841599"/>
          </a:xfrm>
        </p:spPr>
        <p:txBody>
          <a:bodyPr/>
          <a:lstStyle/>
          <a:p>
            <a:r>
              <a:rPr lang="en-US" sz="2800" dirty="0" smtClean="0"/>
              <a:t>Forest Invasive Species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Silvopasture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Volunteer component for the Master Woodland Owner Program</a:t>
            </a:r>
          </a:p>
          <a:p>
            <a:endParaRPr lang="en-US" sz="2800" dirty="0" smtClean="0"/>
          </a:p>
          <a:p>
            <a:r>
              <a:rPr lang="en-US" sz="2800" dirty="0" smtClean="0"/>
              <a:t>Online learning to engage larger numbers of landowners </a:t>
            </a:r>
          </a:p>
          <a:p>
            <a:endParaRPr lang="en-US" sz="2800" dirty="0" smtClean="0"/>
          </a:p>
          <a:p>
            <a:r>
              <a:rPr lang="en-US" sz="2800" dirty="0" smtClean="0"/>
              <a:t>Broader </a:t>
            </a:r>
            <a:r>
              <a:rPr lang="en-US" sz="2800" dirty="0"/>
              <a:t>use of social media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8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7.5 FTE</a:t>
            </a:r>
          </a:p>
          <a:p>
            <a:pPr lvl="1"/>
            <a:r>
              <a:rPr lang="en-US" sz="2800" dirty="0" smtClean="0"/>
              <a:t>4, Specialists</a:t>
            </a:r>
          </a:p>
          <a:p>
            <a:pPr marL="457200" lvl="1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 smtClean="0"/>
              <a:t>2</a:t>
            </a:r>
            <a:r>
              <a:rPr lang="en-US" sz="2800" dirty="0"/>
              <a:t>, Program </a:t>
            </a:r>
            <a:r>
              <a:rPr lang="en-US" sz="2800" dirty="0" smtClean="0"/>
              <a:t>Coordinators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4, Regional educators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0, </a:t>
            </a:r>
            <a:r>
              <a:rPr lang="en-US" sz="2800" dirty="0" smtClean="0"/>
              <a:t>County-based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73560"/>
          </a:xfrm>
        </p:spPr>
        <p:txBody>
          <a:bodyPr/>
          <a:lstStyle/>
          <a:p>
            <a:r>
              <a:rPr lang="en-US" dirty="0" smtClean="0"/>
              <a:t>Landowners</a:t>
            </a:r>
          </a:p>
          <a:p>
            <a:endParaRPr lang="en-US" dirty="0"/>
          </a:p>
          <a:p>
            <a:r>
              <a:rPr lang="en-US" dirty="0" smtClean="0"/>
              <a:t>Natural </a:t>
            </a:r>
            <a:r>
              <a:rPr lang="en-US" dirty="0"/>
              <a:t>Resource </a:t>
            </a:r>
            <a:r>
              <a:rPr lang="en-US" dirty="0" smtClean="0"/>
              <a:t>Professionals</a:t>
            </a:r>
          </a:p>
          <a:p>
            <a:endParaRPr lang="en-US" dirty="0"/>
          </a:p>
          <a:p>
            <a:r>
              <a:rPr lang="en-US" dirty="0"/>
              <a:t>Logging Business </a:t>
            </a:r>
            <a:r>
              <a:rPr lang="en-US" dirty="0" smtClean="0"/>
              <a:t>Owners</a:t>
            </a:r>
          </a:p>
          <a:p>
            <a:endParaRPr lang="en-US" dirty="0"/>
          </a:p>
          <a:p>
            <a:r>
              <a:rPr lang="en-US" dirty="0"/>
              <a:t>Communities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Minnesota Forestry Extension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079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51389"/>
            <a:ext cx="10910455" cy="2315811"/>
          </a:xfrm>
        </p:spPr>
        <p:txBody>
          <a:bodyPr>
            <a:normAutofit/>
          </a:bodyPr>
          <a:lstStyle/>
          <a:p>
            <a:r>
              <a:rPr lang="en-US" b="1" dirty="0"/>
              <a:t>What </a:t>
            </a:r>
            <a:r>
              <a:rPr lang="en-US" b="1" dirty="0" smtClean="0"/>
              <a:t>Change Do we expect?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6463"/>
            <a:ext cx="10972800" cy="3022366"/>
          </a:xfrm>
        </p:spPr>
        <p:txBody>
          <a:bodyPr/>
          <a:lstStyle/>
          <a:p>
            <a:r>
              <a:rPr lang="en-US" sz="2800" dirty="0" smtClean="0"/>
              <a:t>Expansion of program coordinator position(s)</a:t>
            </a:r>
          </a:p>
          <a:p>
            <a:endParaRPr lang="en-US" sz="2800" dirty="0" smtClean="0"/>
          </a:p>
          <a:p>
            <a:r>
              <a:rPr lang="en-US" sz="2800" dirty="0" smtClean="0"/>
              <a:t>Local Extension Educator, </a:t>
            </a:r>
            <a:br>
              <a:rPr lang="en-US" sz="2800" dirty="0" smtClean="0"/>
            </a:br>
            <a:r>
              <a:rPr lang="en-US" sz="2800" dirty="0" smtClean="0"/>
              <a:t>hybrid poplar and the emerging bio-economy</a:t>
            </a:r>
          </a:p>
          <a:p>
            <a:endParaRPr lang="en-US" sz="2800" dirty="0" smtClean="0"/>
          </a:p>
          <a:p>
            <a:r>
              <a:rPr lang="en-US" sz="2800" dirty="0" smtClean="0"/>
              <a:t>Local Extension Educator, County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8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2266"/>
            <a:ext cx="10972800" cy="1288792"/>
          </a:xfrm>
        </p:spPr>
        <p:txBody>
          <a:bodyPr>
            <a:normAutofit/>
          </a:bodyPr>
          <a:lstStyle/>
          <a:p>
            <a:r>
              <a:rPr lang="en-US" b="1" dirty="0" smtClean="0"/>
              <a:t>How do we do Wood Products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3165"/>
            <a:ext cx="10972800" cy="5398401"/>
          </a:xfrm>
        </p:spPr>
        <p:txBody>
          <a:bodyPr/>
          <a:lstStyle/>
          <a:p>
            <a:r>
              <a:rPr lang="en-US" sz="2800" dirty="0" smtClean="0"/>
              <a:t>Referral</a:t>
            </a:r>
          </a:p>
          <a:p>
            <a:pPr lvl="1"/>
            <a:r>
              <a:rPr lang="en-US" sz="2400" dirty="0" smtClean="0"/>
              <a:t>University of Minnesota Natural Resource Research Institute</a:t>
            </a:r>
          </a:p>
          <a:p>
            <a:pPr lvl="1"/>
            <a:r>
              <a:rPr lang="en-US" sz="2400" dirty="0" smtClean="0"/>
              <a:t>Minnesota Department of Natural Resources</a:t>
            </a:r>
          </a:p>
          <a:p>
            <a:pPr lvl="1"/>
            <a:r>
              <a:rPr lang="en-US" sz="2400" dirty="0" smtClean="0"/>
              <a:t>USDA-FS</a:t>
            </a:r>
          </a:p>
          <a:p>
            <a:pPr lvl="1"/>
            <a:r>
              <a:rPr lang="en-US" sz="2400" dirty="0" smtClean="0"/>
              <a:t>Economic Development Organizations</a:t>
            </a:r>
          </a:p>
          <a:p>
            <a:pPr lvl="1"/>
            <a:r>
              <a:rPr lang="en-US" sz="2400" dirty="0"/>
              <a:t>Minnesota Logger Education Program</a:t>
            </a:r>
          </a:p>
          <a:p>
            <a:endParaRPr lang="en-US" sz="2800" dirty="0" smtClean="0"/>
          </a:p>
          <a:p>
            <a:r>
              <a:rPr lang="en-US" sz="2800" dirty="0" smtClean="0"/>
              <a:t>Minnesota State Wood Innovation Team</a:t>
            </a:r>
          </a:p>
          <a:p>
            <a:endParaRPr lang="en-US" sz="2800" dirty="0" smtClean="0"/>
          </a:p>
          <a:p>
            <a:r>
              <a:rPr lang="en-US" sz="2800" dirty="0" smtClean="0"/>
              <a:t>Sustainable Forest Education Cooperative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7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4211" y="0"/>
            <a:ext cx="8017789" cy="6013342"/>
          </a:xfrm>
        </p:spPr>
      </p:pic>
      <p:sp>
        <p:nvSpPr>
          <p:cNvPr id="5" name="TextBox 4"/>
          <p:cNvSpPr txBox="1"/>
          <p:nvPr/>
        </p:nvSpPr>
        <p:spPr>
          <a:xfrm>
            <a:off x="774915" y="1844298"/>
            <a:ext cx="28051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/>
            <a:r>
              <a:rPr lang="en-US" dirty="0" smtClean="0"/>
              <a:t>Darin </a:t>
            </a:r>
            <a:r>
              <a:rPr lang="en-US" dirty="0"/>
              <a:t>Erickson </a:t>
            </a:r>
            <a:r>
              <a:rPr lang="en-US" dirty="0" smtClean="0"/>
              <a:t>UPM </a:t>
            </a:r>
            <a:r>
              <a:rPr lang="en-US" dirty="0"/>
              <a:t>– </a:t>
            </a:r>
            <a:r>
              <a:rPr lang="en-US" dirty="0" err="1"/>
              <a:t>Blandin</a:t>
            </a:r>
            <a:r>
              <a:rPr lang="en-US" dirty="0"/>
              <a:t> Paper Company teaching </a:t>
            </a:r>
            <a:r>
              <a:rPr lang="en-US" dirty="0" smtClean="0"/>
              <a:t>forest </a:t>
            </a:r>
            <a:r>
              <a:rPr lang="en-US" dirty="0"/>
              <a:t>road </a:t>
            </a:r>
            <a:r>
              <a:rPr lang="en-US" dirty="0" smtClean="0"/>
              <a:t>construction.</a:t>
            </a:r>
          </a:p>
          <a:p>
            <a:pPr marL="0"/>
            <a:r>
              <a:rPr lang="en-US" dirty="0" smtClean="0"/>
              <a:t> Industry/MLEP/University collaboration and</a:t>
            </a:r>
            <a:r>
              <a:rPr lang="en-US" dirty="0"/>
              <a:t>  professional development.</a:t>
            </a:r>
            <a:endParaRPr lang="en-US" sz="9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Sustainable Forest Education Cooperative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61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Wood use and areas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10691005" cy="4144992"/>
          </a:xfrm>
        </p:spPr>
        <p:txBody>
          <a:bodyPr>
            <a:noAutofit/>
          </a:bodyPr>
          <a:lstStyle/>
          <a:p>
            <a:r>
              <a:rPr lang="en-US" sz="2800" dirty="0" smtClean="0"/>
              <a:t>Fire risk and use of low value species/loss of biomass plants</a:t>
            </a:r>
          </a:p>
          <a:p>
            <a:endParaRPr lang="en-US" sz="2800" dirty="0" smtClean="0"/>
          </a:p>
          <a:p>
            <a:r>
              <a:rPr lang="en-US" sz="2800" dirty="0" smtClean="0"/>
              <a:t>Retention of existing logging infrastructure</a:t>
            </a:r>
          </a:p>
          <a:p>
            <a:endParaRPr lang="en-US" sz="2800" dirty="0" smtClean="0"/>
          </a:p>
          <a:p>
            <a:r>
              <a:rPr lang="en-US" sz="2800" dirty="0" smtClean="0"/>
              <a:t>Retention and expansion of existing primary and secondary manufacturing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Bioproducts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53770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659737"/>
          </a:xfrm>
        </p:spPr>
        <p:txBody>
          <a:bodyPr/>
          <a:lstStyle/>
          <a:p>
            <a:r>
              <a:rPr lang="en-US" sz="2800" dirty="0" smtClean="0"/>
              <a:t>Master Woodland Owner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Silvopasture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Land Transfer</a:t>
            </a:r>
          </a:p>
          <a:p>
            <a:endParaRPr lang="en-US" dirty="0"/>
          </a:p>
          <a:p>
            <a:r>
              <a:rPr lang="en-US" dirty="0"/>
              <a:t>Forest Invasive Species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2800767"/>
          </a:xfrm>
        </p:spPr>
        <p:txBody>
          <a:bodyPr/>
          <a:lstStyle/>
          <a:p>
            <a:r>
              <a:rPr lang="en-US" dirty="0" smtClean="0"/>
              <a:t>Professional and Logger Education </a:t>
            </a:r>
          </a:p>
          <a:p>
            <a:pPr lvl="1"/>
            <a:r>
              <a:rPr lang="en-US" dirty="0" smtClean="0"/>
              <a:t>Sustainable </a:t>
            </a:r>
            <a:r>
              <a:rPr lang="en-US" dirty="0"/>
              <a:t>Forests Education Cooperative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b="1" dirty="0" smtClean="0"/>
              <a:t>Minnesota Extension Forestry Strengths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257744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231730"/>
              </p:ext>
            </p:extLst>
          </p:nvPr>
        </p:nvGraphicFramePr>
        <p:xfrm>
          <a:off x="120732" y="1178562"/>
          <a:ext cx="11887200" cy="5679438"/>
        </p:xfrm>
        <a:graphic>
          <a:graphicData uri="http://schemas.openxmlformats.org/drawingml/2006/table">
            <a:tbl>
              <a:tblPr firstRow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1866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9100928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9609364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3970363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90111401"/>
                    </a:ext>
                  </a:extLst>
                </a:gridCol>
              </a:tblGrid>
              <a:tr h="381728"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endParaRPr lang="en-US" dirty="0">
                        <a:solidFill>
                          <a:srgbClr val="FFFFFE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mpd="sng">
                      <a:solidFill>
                        <a:srgbClr val="7A0019"/>
                      </a:solidFill>
                    </a:lnR>
                    <a:lnT w="12700" cmpd="sng">
                      <a:solidFill>
                        <a:srgbClr val="7A0019"/>
                      </a:solidFill>
                    </a:lnT>
                    <a:lnB w="38100" cmpd="sng">
                      <a:solidFill>
                        <a:srgbClr val="7A001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A0019"/>
                      </a:solidFill>
                    </a:lnT>
                    <a:lnB w="38100" cmpd="sng">
                      <a:solidFill>
                        <a:srgbClr val="7A001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A0019"/>
                      </a:solidFill>
                    </a:lnT>
                    <a:lnB w="381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A0019"/>
                      </a:solidFill>
                    </a:lnT>
                    <a:lnB w="381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A0019"/>
                      </a:solidFill>
                    </a:lnT>
                    <a:lnB w="381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A0019"/>
                      </a:solidFill>
                    </a:lnT>
                    <a:lnB w="381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A0019"/>
                      </a:solidFill>
                    </a:lnT>
                    <a:lnB w="381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728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mpd="sng">
                      <a:solidFill>
                        <a:srgbClr val="7A0019"/>
                      </a:solidFill>
                    </a:lnR>
                    <a:lnT w="38100" cmpd="sng">
                      <a:solidFill>
                        <a:srgbClr val="7A0019"/>
                      </a:solidFill>
                    </a:lnT>
                    <a:lnB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7A0019"/>
                      </a:solidFill>
                    </a:lnT>
                    <a:lnB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Spring</a:t>
                      </a:r>
                      <a:endParaRPr lang="en-US" sz="1600" dirty="0"/>
                    </a:p>
                  </a:txBody>
                  <a:tcPr vert="vert270" anchor="ctr">
                    <a:lnL w="12700" cmpd="sng">
                      <a:solidFill>
                        <a:srgbClr val="7A0019"/>
                      </a:solidFill>
                    </a:lnL>
                    <a:lnR w="12700" cmpd="sng">
                      <a:solidFill>
                        <a:srgbClr val="7A0019"/>
                      </a:solidFill>
                    </a:lnR>
                    <a:lnT w="12700" cmpd="sng">
                      <a:solidFill>
                        <a:srgbClr val="7A0019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Summer</a:t>
                      </a:r>
                      <a:endParaRPr lang="en-US" sz="1600" dirty="0"/>
                    </a:p>
                  </a:txBody>
                  <a:tcPr vert="vert270" anchor="ctr">
                    <a:lnL w="12700" cmpd="sng">
                      <a:solidFill>
                        <a:srgbClr val="7A0019"/>
                      </a:solidFill>
                    </a:lnL>
                    <a:lnR w="12700" cmpd="sng">
                      <a:solidFill>
                        <a:srgbClr val="7A0019"/>
                      </a:solidFill>
                    </a:lnR>
                    <a:lnT w="12700" cmpd="sng">
                      <a:solidFill>
                        <a:srgbClr val="7A0019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Fall</a:t>
                      </a:r>
                      <a:endParaRPr lang="en-US" sz="1600" dirty="0"/>
                    </a:p>
                  </a:txBody>
                  <a:tcPr vert="vert270" anchor="ctr">
                    <a:lnL w="12700" cmpd="sng">
                      <a:solidFill>
                        <a:srgbClr val="7A0019"/>
                      </a:solidFill>
                    </a:lnL>
                    <a:lnR w="12700" cmpd="sng">
                      <a:solidFill>
                        <a:srgbClr val="7A0019"/>
                      </a:solidFill>
                    </a:lnR>
                    <a:lnT w="12700" cmpd="sng">
                      <a:solidFill>
                        <a:srgbClr val="7A0019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Winter</a:t>
                      </a:r>
                      <a:endParaRPr lang="en-US" sz="1600" dirty="0"/>
                    </a:p>
                  </a:txBody>
                  <a:tcPr vert="vert270" anchor="ctr">
                    <a:lnL w="12700" cmpd="sng">
                      <a:solidFill>
                        <a:srgbClr val="7A0019"/>
                      </a:solidFill>
                    </a:lnL>
                    <a:lnR w="12700" cmpd="sng">
                      <a:solidFill>
                        <a:srgbClr val="7A0019"/>
                      </a:solidFill>
                    </a:lnR>
                    <a:lnT w="12700" cmpd="sng">
                      <a:solidFill>
                        <a:srgbClr val="7A0019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Spring</a:t>
                      </a:r>
                      <a:endParaRPr lang="en-US" sz="1600" dirty="0"/>
                    </a:p>
                  </a:txBody>
                  <a:tcPr vert="vert270" anchor="ctr">
                    <a:lnL w="12700" cmpd="sng">
                      <a:solidFill>
                        <a:srgbClr val="7A0019"/>
                      </a:solidFill>
                    </a:lnL>
                    <a:lnR w="12700" cmpd="sng">
                      <a:solidFill>
                        <a:srgbClr val="7A0019"/>
                      </a:solidFill>
                    </a:lnR>
                    <a:lnT w="12700" cmpd="sng">
                      <a:solidFill>
                        <a:srgbClr val="7A0019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Summer</a:t>
                      </a:r>
                      <a:endParaRPr lang="en-US" sz="1600" dirty="0"/>
                    </a:p>
                  </a:txBody>
                  <a:tcPr vert="vert270" anchor="ctr">
                    <a:lnL w="12700" cmpd="sng">
                      <a:solidFill>
                        <a:srgbClr val="7A0019"/>
                      </a:solidFill>
                    </a:lnL>
                    <a:lnR w="12700" cmpd="sng">
                      <a:solidFill>
                        <a:srgbClr val="7A0019"/>
                      </a:solidFill>
                    </a:lnR>
                    <a:lnT w="12700" cmpd="sng">
                      <a:solidFill>
                        <a:srgbClr val="7A0019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Fall</a:t>
                      </a:r>
                      <a:endParaRPr lang="en-US" sz="1600" dirty="0"/>
                    </a:p>
                  </a:txBody>
                  <a:tcPr vert="vert270" anchor="ctr">
                    <a:lnL w="12700" cmpd="sng">
                      <a:solidFill>
                        <a:srgbClr val="7A0019"/>
                      </a:solidFill>
                    </a:lnL>
                    <a:lnR w="12700" cmpd="sng">
                      <a:solidFill>
                        <a:srgbClr val="7A0019"/>
                      </a:solidFill>
                    </a:lnR>
                    <a:lnT w="12700" cmpd="sng">
                      <a:solidFill>
                        <a:srgbClr val="7A0019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Winter</a:t>
                      </a:r>
                      <a:endParaRPr lang="en-US" sz="1600" dirty="0"/>
                    </a:p>
                  </a:txBody>
                  <a:tcPr vert="vert270" anchor="ctr"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A0019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Spring</a:t>
                      </a:r>
                      <a:endParaRPr lang="en-US" sz="1600" dirty="0"/>
                    </a:p>
                  </a:txBody>
                  <a:tcPr vert="vert270" anchor="ctr">
                    <a:lnL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Summer</a:t>
                      </a:r>
                      <a:endParaRPr lang="en-US" sz="1600" dirty="0"/>
                    </a:p>
                  </a:txBody>
                  <a:tcPr vert="vert270" anchor="ctr"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Fall</a:t>
                      </a:r>
                      <a:endParaRPr lang="en-US" sz="1600" dirty="0"/>
                    </a:p>
                  </a:txBody>
                  <a:tcPr vert="vert270" anchor="ctr"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Winter</a:t>
                      </a:r>
                      <a:endParaRPr lang="en-US" sz="1600" dirty="0"/>
                    </a:p>
                  </a:txBody>
                  <a:tcPr vert="vert270" anchor="ctr"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Spring</a:t>
                      </a:r>
                      <a:endParaRPr lang="en-US" sz="1600" dirty="0"/>
                    </a:p>
                  </a:txBody>
                  <a:tcPr vert="vert270" anchor="ctr"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001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538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 WOODS, BIG RIVERS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(Rochester, MN, 9 participants)</a:t>
                      </a:r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538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(St. Paul, MN; 17 participants)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792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LAURENTIAN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(Virginia, MN; 31 participants)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solidFill>
                        <a:srgbClr val="7A0019"/>
                      </a:solidFill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538">
                <a:tc gridSpan="5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SHORE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(Two Harbors, MN; 25 participants)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53162"/>
                  </a:ext>
                </a:extLst>
              </a:tr>
              <a:tr h="583538">
                <a:tc gridSpan="5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LAKES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(Brainerd, MN; 13 participants)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975634"/>
                  </a:ext>
                </a:extLst>
              </a:tr>
              <a:tr h="583538">
                <a:tc gridSpan="5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7A001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7A001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ST. CROIX-KETTLE RIVER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(Sandstone, MN;10 participants)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7A001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00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7A001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759369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232229" y="88901"/>
            <a:ext cx="11664207" cy="2839292"/>
          </a:xfrm>
          <a:prstGeom prst="rect">
            <a:avLst/>
          </a:prstGeom>
        </p:spPr>
        <p:txBody>
          <a:bodyPr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i="0" cap="all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7A0019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Master Woodland Owner courses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7A0019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2150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Addressing 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841" y="1479430"/>
            <a:ext cx="10972800" cy="4290405"/>
          </a:xfrm>
        </p:spPr>
        <p:txBody>
          <a:bodyPr/>
          <a:lstStyle/>
          <a:p>
            <a:r>
              <a:rPr lang="en-US" sz="2800" dirty="0" smtClean="0"/>
              <a:t>Fixed or declining Federal and State support</a:t>
            </a:r>
          </a:p>
          <a:p>
            <a:pPr lvl="1"/>
            <a:r>
              <a:rPr lang="en-US" sz="2400" dirty="0" smtClean="0"/>
              <a:t>It can be done!</a:t>
            </a:r>
          </a:p>
          <a:p>
            <a:endParaRPr lang="en-US" sz="2800" dirty="0" smtClean="0"/>
          </a:p>
          <a:p>
            <a:r>
              <a:rPr lang="en-US" sz="2800" dirty="0" smtClean="0"/>
              <a:t>Capacity</a:t>
            </a:r>
          </a:p>
          <a:p>
            <a:pPr lvl="1"/>
            <a:r>
              <a:rPr lang="en-US" sz="2400" dirty="0" smtClean="0"/>
              <a:t>Focus on fewer things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Program coordinators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Expand reach through </a:t>
            </a:r>
            <a:r>
              <a:rPr lang="en-US" sz="2400" dirty="0"/>
              <a:t>online offerings and social media 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1290353"/>
      </p:ext>
    </p:extLst>
  </p:cSld>
  <p:clrMapOvr>
    <a:masterClrMapping/>
  </p:clrMapOvr>
</p:sld>
</file>

<file path=ppt/theme/theme1.xml><?xml version="1.0" encoding="utf-8"?>
<a:theme xmlns:a="http://schemas.openxmlformats.org/drawingml/2006/main" name="HN_Template_Maroon">
  <a:themeElements>
    <a:clrScheme name="CV_PPT_Palette">
      <a:dk1>
        <a:srgbClr val="5C5A5A"/>
      </a:dk1>
      <a:lt1>
        <a:srgbClr val="7A0019"/>
      </a:lt1>
      <a:dk2>
        <a:srgbClr val="580005"/>
      </a:dk2>
      <a:lt2>
        <a:srgbClr val="FFCC33"/>
      </a:lt2>
      <a:accent1>
        <a:srgbClr val="7A0019"/>
      </a:accent1>
      <a:accent2>
        <a:srgbClr val="CE1B22"/>
      </a:accent2>
      <a:accent3>
        <a:srgbClr val="FFCC33"/>
      </a:accent3>
      <a:accent4>
        <a:srgbClr val="5C5A5A"/>
      </a:accent4>
      <a:accent5>
        <a:srgbClr val="ADAC1B"/>
      </a:accent5>
      <a:accent6>
        <a:srgbClr val="D2B682"/>
      </a:accent6>
      <a:hlink>
        <a:srgbClr val="D91D24"/>
      </a:hlink>
      <a:folHlink>
        <a:srgbClr val="A0754A"/>
      </a:folHlink>
    </a:clrScheme>
    <a:fontScheme name="Extension Theme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defRPr sz="9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636466"/>
        </a:lt2>
        <a:accent1>
          <a:srgbClr val="71CBD2"/>
        </a:accent1>
        <a:accent2>
          <a:srgbClr val="B20838"/>
        </a:accent2>
        <a:accent3>
          <a:srgbClr val="FFFFFF"/>
        </a:accent3>
        <a:accent4>
          <a:srgbClr val="000000"/>
        </a:accent4>
        <a:accent5>
          <a:srgbClr val="BBE2E5"/>
        </a:accent5>
        <a:accent6>
          <a:srgbClr val="A10632"/>
        </a:accent6>
        <a:hlink>
          <a:srgbClr val="FFD200"/>
        </a:hlink>
        <a:folHlink>
          <a:srgbClr val="ED17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ext-ppt-maroon-wide-16-9</Template>
  <TotalTime>1622</TotalTime>
  <Words>392</Words>
  <Application>Microsoft Office PowerPoint</Application>
  <PresentationFormat>Widescreen</PresentationFormat>
  <Paragraphs>134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HN_Template_Maroon</vt:lpstr>
      <vt:lpstr>University of Minnesota Extension</vt:lpstr>
      <vt:lpstr>Minnesota Forestry Extension</vt:lpstr>
      <vt:lpstr>What Change Do we expect?</vt:lpstr>
      <vt:lpstr>How do we do Wood Products</vt:lpstr>
      <vt:lpstr>Sustainable Forest Education Cooperative</vt:lpstr>
      <vt:lpstr>Wood use and areas of interest</vt:lpstr>
      <vt:lpstr>Minnesota Extension Forestry Strengths</vt:lpstr>
      <vt:lpstr>PowerPoint Presentation</vt:lpstr>
      <vt:lpstr>Addressing Challenges</vt:lpstr>
      <vt:lpstr>Increased emphasis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Hansen, Eric</dc:creator>
  <cp:lastModifiedBy>Mike Reichenbach</cp:lastModifiedBy>
  <cp:revision>42</cp:revision>
  <dcterms:created xsi:type="dcterms:W3CDTF">2018-01-22T17:57:02Z</dcterms:created>
  <dcterms:modified xsi:type="dcterms:W3CDTF">2018-09-19T17:01:35Z</dcterms:modified>
</cp:coreProperties>
</file>