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2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im.reader@colostate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02936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Colorado State University,</a:t>
            </a:r>
            <a:br>
              <a:rPr lang="en-US" sz="2800" dirty="0"/>
            </a:br>
            <a:r>
              <a:rPr lang="en-US" sz="2800" dirty="0"/>
              <a:t>Warner College of Natural Resources,                                              Colorado State Forest Service</a:t>
            </a:r>
            <a:br>
              <a:rPr lang="en-US" sz="2800" dirty="0"/>
            </a:br>
            <a:br>
              <a:rPr lang="en-US" sz="2000" dirty="0"/>
            </a:br>
            <a:r>
              <a:rPr lang="en-US" sz="2000" b="1" dirty="0"/>
              <a:t>Tim Reader</a:t>
            </a:r>
            <a:br>
              <a:rPr lang="en-US" sz="2000" dirty="0"/>
            </a:br>
            <a:r>
              <a:rPr lang="en-US" sz="2000" dirty="0"/>
              <a:t>Program Specialist</a:t>
            </a:r>
            <a:br>
              <a:rPr lang="en-US" sz="2000" dirty="0"/>
            </a:br>
            <a:r>
              <a:rPr lang="en-US" sz="2000" dirty="0"/>
              <a:t>Utilization &amp; Marketing</a:t>
            </a:r>
            <a:br>
              <a:rPr lang="en-US" sz="2000" dirty="0"/>
            </a:br>
            <a:r>
              <a:rPr lang="en-US" sz="2000" dirty="0"/>
              <a:t>Colorado State Forest Service</a:t>
            </a:r>
            <a:br>
              <a:rPr lang="en-US" sz="2000" dirty="0"/>
            </a:br>
            <a:r>
              <a:rPr lang="en-US" sz="2000" dirty="0"/>
              <a:t>Durango, Colorado</a:t>
            </a:r>
            <a:br>
              <a:rPr lang="en-US" sz="2000" dirty="0"/>
            </a:br>
            <a:r>
              <a:rPr lang="en-US" sz="2000" u="sng" dirty="0">
                <a:hlinkClick r:id="rId2"/>
              </a:rPr>
              <a:t>tim.reader@colostate.edu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(970)247.5250  Ph.</a:t>
            </a:r>
            <a:br>
              <a:rPr lang="en-US" sz="2000" dirty="0"/>
            </a:br>
            <a:r>
              <a:rPr lang="en-US" sz="2000" dirty="0"/>
              <a:t>(970)759.2443  Cell</a:t>
            </a:r>
            <a:br>
              <a:rPr lang="en-US" sz="2000" dirty="0"/>
            </a:b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Describe your overall Forestry &amp; Wood Products Extension or Outreach/Education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faculty  </a:t>
            </a:r>
            <a:r>
              <a:rPr lang="en-US" dirty="0">
                <a:solidFill>
                  <a:srgbClr val="00B0F0"/>
                </a:solidFill>
              </a:rPr>
              <a:t>1.5 FTE</a:t>
            </a:r>
            <a:endParaRPr lang="en-US" dirty="0"/>
          </a:p>
          <a:p>
            <a:pPr lvl="1"/>
            <a:r>
              <a:rPr lang="en-US" dirty="0"/>
              <a:t>County-based         </a:t>
            </a:r>
            <a:r>
              <a:rPr lang="en-US" dirty="0">
                <a:solidFill>
                  <a:srgbClr val="00B0F0"/>
                </a:solidFill>
              </a:rPr>
              <a:t>1.0 FTE (Statewide)</a:t>
            </a:r>
            <a:endParaRPr lang="en-US" dirty="0"/>
          </a:p>
          <a:p>
            <a:pPr lvl="1"/>
            <a:r>
              <a:rPr lang="en-US" dirty="0"/>
              <a:t>Campus-based        </a:t>
            </a:r>
            <a:r>
              <a:rPr lang="en-US" dirty="0">
                <a:solidFill>
                  <a:srgbClr val="00B0F0"/>
                </a:solidFill>
              </a:rPr>
              <a:t>0.5 FTE (Teaching Focus)</a:t>
            </a:r>
            <a:endParaRPr lang="en-US" dirty="0"/>
          </a:p>
          <a:p>
            <a:r>
              <a:rPr lang="en-US" dirty="0"/>
              <a:t>Areas of focus (e.g., wood utilization, biomass, small woodland owner assistance, etc.) </a:t>
            </a:r>
            <a:r>
              <a:rPr lang="en-US" dirty="0">
                <a:solidFill>
                  <a:srgbClr val="00B0F0"/>
                </a:solidFill>
              </a:rPr>
              <a:t>Wood-Energy, Business Marketing Membership Organization, Business Loan Fund, Urban Tree Utilization</a:t>
            </a:r>
            <a:endParaRPr lang="en-US" dirty="0"/>
          </a:p>
          <a:p>
            <a:r>
              <a:rPr lang="en-US" dirty="0"/>
              <a:t>Funding sources (hard vs. soft money positions) </a:t>
            </a:r>
            <a:r>
              <a:rPr lang="en-US" dirty="0">
                <a:solidFill>
                  <a:srgbClr val="00B0F0"/>
                </a:solidFill>
              </a:rPr>
              <a:t>100% soft; statewide severance tax (oil and gas) tax receipts, grants and cooperative agreements with USFS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455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changes have been made in program in the past 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planned for next 5  </a:t>
            </a:r>
            <a:r>
              <a:rPr lang="en-US" dirty="0">
                <a:solidFill>
                  <a:srgbClr val="00B0F0"/>
                </a:solidFill>
              </a:rPr>
              <a:t>loss of 0.5 FTE (retirement), loss of research capacity</a:t>
            </a:r>
            <a:endParaRPr lang="en-US" dirty="0"/>
          </a:p>
          <a:p>
            <a:r>
              <a:rPr lang="en-US" dirty="0"/>
              <a:t>New hires? </a:t>
            </a:r>
            <a:r>
              <a:rPr lang="en-US" dirty="0">
                <a:solidFill>
                  <a:srgbClr val="00B0F0"/>
                </a:solidFill>
              </a:rPr>
              <a:t>Unlikely</a:t>
            </a:r>
            <a:endParaRPr lang="en-US" dirty="0"/>
          </a:p>
          <a:p>
            <a:r>
              <a:rPr lang="en-US" dirty="0"/>
              <a:t>Retirements? (plans to replace)  </a:t>
            </a:r>
            <a:r>
              <a:rPr lang="en-US" dirty="0">
                <a:solidFill>
                  <a:srgbClr val="00B0F0"/>
                </a:solidFill>
              </a:rPr>
              <a:t>(see above)</a:t>
            </a:r>
            <a:endParaRPr lang="en-US" dirty="0"/>
          </a:p>
          <a:p>
            <a:r>
              <a:rPr lang="en-US" dirty="0"/>
              <a:t>How has your clientele base changes since the Great Recession </a:t>
            </a:r>
            <a:r>
              <a:rPr lang="en-US" dirty="0">
                <a:solidFill>
                  <a:srgbClr val="00B0F0"/>
                </a:solidFill>
              </a:rPr>
              <a:t>More inquiries/interest in urban wood utilization (EAB driven), more program administration, less one-on-one sawmill technical assistance, increasing assistance for business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fulfill those requests now?  </a:t>
            </a:r>
            <a:r>
              <a:rPr lang="en-US" dirty="0">
                <a:solidFill>
                  <a:srgbClr val="00B0F0"/>
                </a:solidFill>
              </a:rPr>
              <a:t>Lack of mill level technical assistance/consulting expertise in specific areas, lack of current industry/mill level information (survey)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3 to 5 most common requests (FAQs)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2800" dirty="0">
                <a:solidFill>
                  <a:srgbClr val="00B0F0"/>
                </a:solidFill>
              </a:rPr>
              <a:t>1. Industry statistics (size, types, location, employment etc.)</a:t>
            </a:r>
            <a:br>
              <a:rPr lang="en-US" sz="2800" dirty="0">
                <a:solidFill>
                  <a:srgbClr val="00B0F0"/>
                </a:solidFill>
              </a:rPr>
            </a:br>
            <a:r>
              <a:rPr lang="en-US" sz="2800" dirty="0">
                <a:solidFill>
                  <a:srgbClr val="00B0F0"/>
                </a:solidFill>
              </a:rPr>
              <a:t>2. Timber valuation and utilization options for small landowners</a:t>
            </a:r>
            <a:br>
              <a:rPr lang="en-US" sz="2800" dirty="0">
                <a:solidFill>
                  <a:srgbClr val="00B0F0"/>
                </a:solidFill>
              </a:rPr>
            </a:br>
            <a:r>
              <a:rPr lang="en-US" sz="2800" dirty="0">
                <a:solidFill>
                  <a:srgbClr val="00B0F0"/>
                </a:solidFill>
              </a:rPr>
              <a:t>3. workforce recruitment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2506662"/>
            <a:ext cx="10515600" cy="4351338"/>
          </a:xfrm>
        </p:spPr>
        <p:txBody>
          <a:bodyPr/>
          <a:lstStyle/>
          <a:p>
            <a:r>
              <a:rPr lang="en-US" dirty="0"/>
              <a:t>And are you receiving requests for assistance with advanced manufacturing (scanning, optimization, robotics, automation, etc.) on the list?  </a:t>
            </a:r>
            <a:r>
              <a:rPr lang="en-US" dirty="0">
                <a:solidFill>
                  <a:srgbClr val="00B0F0"/>
                </a:solidFill>
              </a:rPr>
              <a:t>No.</a:t>
            </a:r>
            <a:endParaRPr lang="en-US" dirty="0"/>
          </a:p>
          <a:p>
            <a:r>
              <a:rPr lang="en-US" dirty="0"/>
              <a:t>How about Industry 4.0, Internet of Things, Big Data? </a:t>
            </a:r>
            <a:r>
              <a:rPr lang="en-US" dirty="0">
                <a:solidFill>
                  <a:srgbClr val="00B0F0"/>
                </a:solidFill>
              </a:rPr>
              <a:t>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exemplary programs – the ‘flagship’ stuff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Lending program, harvesting cost analysis, biomass-energy education and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Recent staffing reductions (full time and students) </a:t>
            </a:r>
          </a:p>
          <a:p>
            <a:r>
              <a:rPr lang="en-US" dirty="0">
                <a:solidFill>
                  <a:srgbClr val="00B0F0"/>
                </a:solidFill>
              </a:rPr>
              <a:t>Lack of private sector biomass utilization expertise and technology providers</a:t>
            </a:r>
          </a:p>
          <a:p>
            <a:r>
              <a:rPr lang="en-US" dirty="0">
                <a:solidFill>
                  <a:srgbClr val="00B0F0"/>
                </a:solidFill>
              </a:rPr>
              <a:t>Communicating the “need”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Affect/Influence Region 2 Biomass Program Design and Delivery (R2 Vacancy) </a:t>
            </a:r>
          </a:p>
          <a:p>
            <a:r>
              <a:rPr lang="en-US" dirty="0">
                <a:solidFill>
                  <a:srgbClr val="00B0F0"/>
                </a:solidFill>
              </a:rPr>
              <a:t>Increased Networking and Cooperation with other State U &amp; M Staff</a:t>
            </a:r>
          </a:p>
          <a:p>
            <a:r>
              <a:rPr lang="en-US" dirty="0">
                <a:solidFill>
                  <a:srgbClr val="00B0F0"/>
                </a:solidFill>
              </a:rPr>
              <a:t>Engage directly and provide U &amp; M support to high visibility (and well funded) statewide Good Neighbor and CFLRP projects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390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Colorado State University, Warner College of Natural Resources,                                              Colorado State Forest Service  Tim Reader Program Specialist Utilization &amp; Marketing Colorado State Forest Service Durango, Colorado tim.reader@colostate.edu  (970)247.5250  Ph. (970)759.2443  Cell  </vt:lpstr>
      <vt:lpstr>Describe your overall Forestry &amp; Wood Products Extension or Outreach/Education program</vt:lpstr>
      <vt:lpstr>What changes have been made in program in the past 5 years?</vt:lpstr>
      <vt:lpstr>What expertise are you missing that is most often asked for?</vt:lpstr>
      <vt:lpstr>Top 3 to 5 most common requests (FAQs)   1. Industry statistics (size, types, location, employment etc.) 2. Timber valuation and utilization options for small landowners 3. workforce recruitment and training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William G. Hubbard</cp:lastModifiedBy>
  <cp:revision>32</cp:revision>
  <dcterms:created xsi:type="dcterms:W3CDTF">2018-01-22T17:57:02Z</dcterms:created>
  <dcterms:modified xsi:type="dcterms:W3CDTF">2018-09-24T15:51:18Z</dcterms:modified>
</cp:coreProperties>
</file>