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6" r:id="rId3"/>
    <p:sldId id="280" r:id="rId4"/>
    <p:sldId id="281" r:id="rId5"/>
    <p:sldId id="279" r:id="rId6"/>
    <p:sldId id="282" r:id="rId7"/>
    <p:sldId id="270" r:id="rId8"/>
    <p:sldId id="268" r:id="rId9"/>
    <p:sldId id="262" r:id="rId10"/>
    <p:sldId id="274" r:id="rId11"/>
    <p:sldId id="273" r:id="rId12"/>
    <p:sldId id="271" r:id="rId13"/>
    <p:sldId id="272" r:id="rId14"/>
    <p:sldId id="266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627851-16E3-450B-9163-2E2BDAED2981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4CA819-A0AA-46AF-B356-0A5AB6F55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0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3A779-4D5A-4895-B27F-6B9FDF3DA429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B5C94-C936-43CB-A5D8-D8241B15E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1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C0461-C97A-4F58-9765-8401EF7987BB}" type="slidenum">
              <a:rPr lang="en-US"/>
              <a:pPr/>
              <a:t>3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6012" cy="348615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716" y="4415480"/>
            <a:ext cx="5506382" cy="418483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3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7331C4A-C844-4348-B177-C98A6FBB11A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28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1C4A-C844-4348-B177-C98A6FBB11A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1C4A-C844-4348-B177-C98A6FBB11A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019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1C4A-C844-4348-B177-C98A6FBB11A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976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1C4A-C844-4348-B177-C98A6FBB11A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04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1C4A-C844-4348-B177-C98A6FBB11A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251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1C4A-C844-4348-B177-C98A6FBB11A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59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1C4A-C844-4348-B177-C98A6FBB11A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785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1C4A-C844-4348-B177-C98A6FBB11A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595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235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4DB5C76-FF99-459A-AE35-CDA05F52C7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7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235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363AC81-8D3D-4356-A761-FB5EDEF9AE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1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1C4A-C844-4348-B177-C98A6FBB11A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1C4A-C844-4348-B177-C98A6FBB11A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25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1C4A-C844-4348-B177-C98A6FBB11A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8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1C4A-C844-4348-B177-C98A6FBB11A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09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1C4A-C844-4348-B177-C98A6FBB11A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7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1C4A-C844-4348-B177-C98A6FBB11A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9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1C4A-C844-4348-B177-C98A6FBB11A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80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1C4A-C844-4348-B177-C98A6FBB11A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331C4A-C844-4348-B177-C98A6FBB11A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1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  <p:sldLayoutId id="2147483680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239051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College of Natural Resources and Environment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66834"/>
            <a:ext cx="6815669" cy="132080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Department of Sustainable Biomaterials</a:t>
            </a:r>
          </a:p>
          <a:p>
            <a:endParaRPr lang="en-US" dirty="0"/>
          </a:p>
          <a:p>
            <a:r>
              <a:rPr lang="en-US" dirty="0" smtClean="0"/>
              <a:t>Bob Smith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6" y="5794780"/>
            <a:ext cx="2262079" cy="93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38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Top 3 to 5 most common requests (FAQs)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 information, drying, improved lumber yields, energy conservation</a:t>
            </a:r>
          </a:p>
          <a:p>
            <a:r>
              <a:rPr lang="en-US" dirty="0" smtClean="0"/>
              <a:t>And </a:t>
            </a:r>
            <a:r>
              <a:rPr lang="en-US" dirty="0" smtClean="0"/>
              <a:t>are you receiving requests for assistance with advanced manufacturing (scanning, optimization, robotics, automation, etc.) on the list?  </a:t>
            </a:r>
            <a:r>
              <a:rPr lang="en-US" dirty="0" smtClean="0"/>
              <a:t>- No</a:t>
            </a:r>
            <a:endParaRPr lang="en-US" dirty="0" smtClean="0"/>
          </a:p>
          <a:p>
            <a:r>
              <a:rPr lang="en-US" dirty="0" smtClean="0"/>
              <a:t>How about Industry 4.0, Internet of Things, Big Data</a:t>
            </a:r>
            <a:r>
              <a:rPr lang="en-US" dirty="0" smtClean="0"/>
              <a:t>? - 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70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What are your strengths?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College – Landowner Education, Logger safety, Urban Forestry and Geospatial.</a:t>
            </a:r>
          </a:p>
          <a:p>
            <a:r>
              <a:rPr lang="en-US" dirty="0" smtClean="0"/>
              <a:t>Department – Lumber manufacturing, drying, marketing, lean manufacturing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49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145" y="928543"/>
            <a:ext cx="10106891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Describe the 3 biggest challenges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facing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your program.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lumber industry has moved to more automation, we have not kept up with their requirements (I am not sure we are needed in this area).</a:t>
            </a:r>
          </a:p>
          <a:p>
            <a:r>
              <a:rPr lang="en-US" dirty="0" smtClean="0"/>
              <a:t>Who are our new customers – what do they need from extension?</a:t>
            </a:r>
          </a:p>
          <a:p>
            <a:r>
              <a:rPr lang="en-US" dirty="0" smtClean="0"/>
              <a:t>Not doing a good job of promoting our efforts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90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09" y="836180"/>
            <a:ext cx="10106891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Describe the 3 biggest opportunities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for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your program.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Tying our extension efforts into economic development in rural </a:t>
            </a:r>
            <a:r>
              <a:rPr lang="en-US" dirty="0" smtClean="0"/>
              <a:t>A</a:t>
            </a:r>
            <a:r>
              <a:rPr lang="en-US" dirty="0" smtClean="0"/>
              <a:t>merica.</a:t>
            </a:r>
          </a:p>
          <a:p>
            <a:r>
              <a:rPr lang="en-US" dirty="0" smtClean="0"/>
              <a:t>Expanding market opportunities.</a:t>
            </a:r>
          </a:p>
          <a:p>
            <a:r>
              <a:rPr lang="en-US" dirty="0" smtClean="0"/>
              <a:t>Finding a niche within the manufacturing sector (like drying), that there is a constant need for training.</a:t>
            </a:r>
          </a:p>
          <a:p>
            <a:r>
              <a:rPr lang="en-US" dirty="0" smtClean="0"/>
              <a:t>Business planning/management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85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How has your clientele base changed since the Great Recession?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fewer customers with larger production capacity.</a:t>
            </a:r>
          </a:p>
          <a:p>
            <a:r>
              <a:rPr lang="en-US" dirty="0" smtClean="0"/>
              <a:t>They have become highly automated, which we cannot properly serve.</a:t>
            </a:r>
          </a:p>
          <a:p>
            <a:r>
              <a:rPr lang="en-US" dirty="0" smtClean="0"/>
              <a:t>They focus on export markets</a:t>
            </a:r>
          </a:p>
          <a:p>
            <a:r>
              <a:rPr lang="en-US" dirty="0" smtClean="0"/>
              <a:t>The secondary industry has shrunk dramatically (furniture and cabinets)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7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330037"/>
            <a:ext cx="8610600" cy="8382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Natural Resource 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Extension 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Focus Areas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4100" y="2503054"/>
            <a:ext cx="77724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Enhancing ecosystem integrity, sustainability, and stewardship;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Improve natural resource industry and community viability;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(wood products program)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/>
              <a:t>Improve natural resource decision making capacity in stakeholders (youth, gov. leaders, volunteers, natural resource professionals, educators).</a:t>
            </a:r>
          </a:p>
        </p:txBody>
      </p:sp>
    </p:spTree>
    <p:extLst>
      <p:ext uri="{BB962C8B-B14F-4D97-AF65-F5344CB8AC3E}">
        <p14:creationId xmlns:p14="http://schemas.microsoft.com/office/powerpoint/2010/main" val="36992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9127" y="1524000"/>
            <a:ext cx="5257800" cy="5334000"/>
          </a:xfrm>
        </p:spPr>
        <p:txBody>
          <a:bodyPr/>
          <a:lstStyle/>
          <a:p>
            <a:r>
              <a:rPr lang="en-US" dirty="0"/>
              <a:t>Forestry provides $</a:t>
            </a:r>
            <a:r>
              <a:rPr lang="en-US" dirty="0"/>
              <a:t>20+ </a:t>
            </a:r>
            <a:r>
              <a:rPr lang="en-US" dirty="0"/>
              <a:t>billion annually to Virginia’s economy</a:t>
            </a:r>
          </a:p>
          <a:p>
            <a:r>
              <a:rPr lang="en-US" dirty="0"/>
              <a:t>Non-industrial private landowners own 66% of Virginia’s forestland (10.1 million acres ~ 384,000 owners)</a:t>
            </a:r>
          </a:p>
          <a:p>
            <a:r>
              <a:rPr lang="en-US" dirty="0"/>
              <a:t>Educating non-industrial private forest landowners about sustainable forestry practices is essential for maintaining a healthy and productive forest land base in Virginia</a:t>
            </a:r>
          </a:p>
          <a:p>
            <a:endParaRPr lang="en-US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-138546" y="587086"/>
            <a:ext cx="8610600" cy="6096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Natural Resource Programming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7524" name="Picture 4" descr="fa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2508" y="995219"/>
            <a:ext cx="3352800" cy="251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7525" name="Picture 5" descr="bath_co_06 0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7273" y="3716482"/>
            <a:ext cx="3352800" cy="251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1756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143828" y="1173325"/>
            <a:ext cx="9601196" cy="1303867"/>
          </a:xfrm>
        </p:spPr>
        <p:txBody>
          <a:bodyPr/>
          <a:lstStyle/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Key Programs</a:t>
            </a:r>
            <a:endParaRPr 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94622" y="2477192"/>
            <a:ext cx="4718304" cy="3310128"/>
          </a:xfrm>
        </p:spPr>
        <p:txBody>
          <a:bodyPr>
            <a:normAutofit fontScale="92500"/>
          </a:bodyPr>
          <a:lstStyle/>
          <a:p>
            <a:r>
              <a:rPr lang="en-US" sz="2000" b="1" dirty="0"/>
              <a:t>Virginia Forestry Landowner Education</a:t>
            </a:r>
          </a:p>
          <a:p>
            <a:r>
              <a:rPr lang="en-US" sz="2000" b="1" dirty="0"/>
              <a:t>Virginia Master Naturalists</a:t>
            </a:r>
          </a:p>
          <a:p>
            <a:r>
              <a:rPr lang="en-US" sz="2000" b="1" dirty="0"/>
              <a:t>Virginia SHARP </a:t>
            </a:r>
            <a:r>
              <a:rPr lang="en-US" sz="2000" b="1" dirty="0" smtClean="0"/>
              <a:t>Loggers</a:t>
            </a:r>
          </a:p>
          <a:p>
            <a:r>
              <a:rPr lang="en-US" sz="2000" b="1" dirty="0" smtClean="0"/>
              <a:t>Urban Forestry</a:t>
            </a:r>
            <a:endParaRPr lang="en-US" sz="2000" b="1" dirty="0"/>
          </a:p>
          <a:p>
            <a:r>
              <a:rPr lang="en-US" sz="2000" b="1" dirty="0" smtClean="0"/>
              <a:t>Virginia </a:t>
            </a:r>
            <a:r>
              <a:rPr lang="en-US" sz="2000" b="1" dirty="0"/>
              <a:t>Wildlife Education Program</a:t>
            </a:r>
          </a:p>
          <a:p>
            <a:r>
              <a:rPr lang="en-US" sz="2000" b="1" dirty="0"/>
              <a:t>Virginia Forest Products </a:t>
            </a:r>
          </a:p>
          <a:p>
            <a:r>
              <a:rPr lang="en-US" sz="2000" b="1" dirty="0" smtClean="0"/>
              <a:t>Virginia </a:t>
            </a:r>
            <a:r>
              <a:rPr lang="en-US" sz="2000" b="1" dirty="0" err="1"/>
              <a:t>Geospacial</a:t>
            </a:r>
            <a:r>
              <a:rPr lang="en-US" sz="2000" b="1" dirty="0"/>
              <a:t> Extension Program</a:t>
            </a:r>
          </a:p>
          <a:p>
            <a:endParaRPr lang="en-US" sz="2800" b="1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109572" name="Picture 4" descr="sthm_bedford_07 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905000"/>
            <a:ext cx="4063374" cy="304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8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PROGRAM ORGANIZATION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85090" y="2087419"/>
            <a:ext cx="5384800" cy="43021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5000"/>
              </a:spcAft>
              <a:buFont typeface="Monotype Sorts" pitchFamily="2" charset="2"/>
              <a:buChar char="v"/>
            </a:pPr>
            <a:r>
              <a:rPr lang="en-US" sz="2000" dirty="0"/>
              <a:t>Within the </a:t>
            </a:r>
            <a:r>
              <a:rPr lang="en-US" sz="2000" dirty="0"/>
              <a:t>CNRE, </a:t>
            </a:r>
            <a:r>
              <a:rPr lang="en-US" sz="2000" dirty="0"/>
              <a:t>3 departments have Extension Specialists and associates focused on specific educational issues.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"/>
              </a:spcAft>
              <a:buFont typeface="Monotype Sorts" pitchFamily="2" charset="2"/>
              <a:buNone/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"/>
              </a:spcAft>
              <a:buFont typeface="Monotype Sorts" pitchFamily="2" charset="2"/>
              <a:buChar char="v"/>
            </a:pPr>
            <a:r>
              <a:rPr lang="en-US" sz="2000" dirty="0"/>
              <a:t>Specialists/associates report directly to their respective Department Heads in Fisheries and Wildlife </a:t>
            </a:r>
            <a:r>
              <a:rPr lang="en-US" sz="2000" dirty="0"/>
              <a:t>Conservation, </a:t>
            </a:r>
            <a:r>
              <a:rPr lang="en-US" sz="2000" dirty="0"/>
              <a:t>FREC, and </a:t>
            </a:r>
            <a:r>
              <a:rPr lang="en-US" sz="2000" dirty="0"/>
              <a:t>Sustainable Biomaterials.  </a:t>
            </a:r>
            <a:endParaRPr lang="en-US" sz="2000" dirty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"/>
              </a:spcAft>
              <a:buFont typeface="Monotype Sorts" pitchFamily="2" charset="2"/>
              <a:buNone/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"/>
              </a:spcAft>
              <a:buFont typeface="Monotype Sorts" pitchFamily="2" charset="2"/>
              <a:buChar char="v"/>
            </a:pPr>
            <a:r>
              <a:rPr lang="en-US" sz="2000" dirty="0"/>
              <a:t>Four </a:t>
            </a:r>
            <a:r>
              <a:rPr lang="en-US" sz="2000" dirty="0"/>
              <a:t>district forestry and natural resource agents </a:t>
            </a:r>
            <a:r>
              <a:rPr lang="en-US" sz="2000" dirty="0"/>
              <a:t>report </a:t>
            </a:r>
            <a:r>
              <a:rPr lang="en-US" sz="2000" dirty="0"/>
              <a:t>to District Directors.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46087" name="Picture 7" descr="thinning class 9-07-Halifax-Laym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0" y="2209800"/>
            <a:ext cx="4191000" cy="31432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4465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District Natural Resource Agents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828800"/>
            <a:ext cx="42672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/>
              <a:t>Four </a:t>
            </a:r>
            <a:r>
              <a:rPr lang="en-US" sz="2600" dirty="0"/>
              <a:t>of the states extension districts have a NR Agent. 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They identify and deliver programs for all counties in district.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They work closely with </a:t>
            </a:r>
            <a:r>
              <a:rPr lang="en-US" sz="2600" dirty="0"/>
              <a:t>CNRE </a:t>
            </a:r>
            <a:r>
              <a:rPr lang="en-US" sz="2600" dirty="0"/>
              <a:t>and other extension specialists.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They work closely with other extension agents in district.</a:t>
            </a:r>
          </a:p>
        </p:txBody>
      </p:sp>
      <p:pic>
        <p:nvPicPr>
          <p:cNvPr id="99335" name="Picture 7" descr="IMG_066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2465388"/>
            <a:ext cx="4495800" cy="3371850"/>
          </a:xfrm>
        </p:spPr>
      </p:pic>
    </p:spTree>
    <p:extLst>
      <p:ext uri="{BB962C8B-B14F-4D97-AF65-F5344CB8AC3E}">
        <p14:creationId xmlns:p14="http://schemas.microsoft.com/office/powerpoint/2010/main" val="10702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Describe your overall Forestry &amp; Wood Products Extension program.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Number of </a:t>
            </a:r>
            <a:r>
              <a:rPr lang="en-US" dirty="0" smtClean="0"/>
              <a:t>faculty – 16 </a:t>
            </a:r>
            <a:endParaRPr lang="en-US" dirty="0"/>
          </a:p>
          <a:p>
            <a:pPr lvl="1"/>
            <a:r>
              <a:rPr lang="en-US" dirty="0" smtClean="0"/>
              <a:t>County-based - 5</a:t>
            </a:r>
            <a:endParaRPr lang="en-US" dirty="0" smtClean="0"/>
          </a:p>
          <a:p>
            <a:pPr lvl="1"/>
            <a:r>
              <a:rPr lang="en-US" dirty="0" smtClean="0"/>
              <a:t>Campus-based – 11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Wood Products - 3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/>
              <a:t>Areas of focus </a:t>
            </a:r>
            <a:r>
              <a:rPr lang="en-US" dirty="0" smtClean="0"/>
              <a:t>– Landowner education, Logging, Urban forestry, Agroforestry, Wildlife, Geospatial/GIS, Master Naturalist,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Primary processing, Secondary procession and business management.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/>
              <a:t>Primarily all hard money funded.  Master Naturalist is a combination of soft money/hard money. The specialists occasionally have soft money interns or assistants based on their programs.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0793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545" y="679162"/>
            <a:ext cx="10910455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What changes have been made in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program</a:t>
            </a:r>
            <a:b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in the past 5 years?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983" y="2076641"/>
            <a:ext cx="9601196" cy="3318936"/>
          </a:xfrm>
        </p:spPr>
        <p:txBody>
          <a:bodyPr>
            <a:noAutofit/>
          </a:bodyPr>
          <a:lstStyle/>
          <a:p>
            <a:r>
              <a:rPr lang="en-US" sz="1800" dirty="0" smtClean="0"/>
              <a:t>Program changes in last 5 years</a:t>
            </a:r>
          </a:p>
          <a:p>
            <a:pPr lvl="1"/>
            <a:r>
              <a:rPr lang="en-US" sz="1800" dirty="0" smtClean="0"/>
              <a:t>Expanded </a:t>
            </a:r>
            <a:r>
              <a:rPr lang="en-US" sz="1800" dirty="0" err="1" smtClean="0"/>
              <a:t>Geospacial</a:t>
            </a:r>
            <a:r>
              <a:rPr lang="en-US" sz="1800" dirty="0" smtClean="0"/>
              <a:t>/Drones</a:t>
            </a:r>
          </a:p>
          <a:p>
            <a:pPr lvl="1"/>
            <a:r>
              <a:rPr lang="en-US" sz="1800" dirty="0" smtClean="0"/>
              <a:t>Expanded Urban Forestry</a:t>
            </a:r>
          </a:p>
          <a:p>
            <a:pPr lvl="1"/>
            <a:r>
              <a:rPr lang="en-US" sz="1800" dirty="0" smtClean="0"/>
              <a:t>Master Naturalist has grown</a:t>
            </a:r>
            <a:endParaRPr lang="en-US" sz="1800" dirty="0" smtClean="0"/>
          </a:p>
          <a:p>
            <a:r>
              <a:rPr lang="en-US" sz="1800" dirty="0" smtClean="0"/>
              <a:t>Changes </a:t>
            </a:r>
            <a:r>
              <a:rPr lang="en-US" sz="1800" dirty="0" smtClean="0"/>
              <a:t>planned for next </a:t>
            </a:r>
            <a:r>
              <a:rPr lang="en-US" sz="1800" dirty="0" smtClean="0"/>
              <a:t>5</a:t>
            </a:r>
          </a:p>
          <a:p>
            <a:pPr lvl="1"/>
            <a:r>
              <a:rPr lang="en-US" sz="1800" dirty="0" smtClean="0"/>
              <a:t>Expand landowner education</a:t>
            </a:r>
            <a:endParaRPr lang="en-US" sz="1800" dirty="0" smtClean="0"/>
          </a:p>
          <a:p>
            <a:r>
              <a:rPr lang="en-US" sz="1800" dirty="0" smtClean="0"/>
              <a:t>New hires</a:t>
            </a:r>
            <a:r>
              <a:rPr lang="en-US" sz="1800" dirty="0" smtClean="0"/>
              <a:t>?</a:t>
            </a:r>
          </a:p>
          <a:p>
            <a:pPr lvl="1"/>
            <a:r>
              <a:rPr lang="en-US" sz="1800" dirty="0" smtClean="0"/>
              <a:t>None until retirements come</a:t>
            </a:r>
            <a:endParaRPr lang="en-US" sz="1800" dirty="0" smtClean="0"/>
          </a:p>
          <a:p>
            <a:r>
              <a:rPr lang="en-US" sz="1800" dirty="0" smtClean="0"/>
              <a:t>Retirements? (plans to replace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None, but yes the will be replaced.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1488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What expertise are you missing that is most often asked for?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Youth education</a:t>
            </a:r>
          </a:p>
          <a:p>
            <a:r>
              <a:rPr lang="en-US" dirty="0" smtClean="0"/>
              <a:t>Fisheries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Nothing in wood products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 smtClean="0"/>
              <a:t>do you fulfill those requests now</a:t>
            </a:r>
            <a:r>
              <a:rPr lang="en-US" dirty="0" smtClean="0"/>
              <a:t>? – Reactive to requests with current faculty.  Often, non-extension folks can answer the 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75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14504</TotalTime>
  <Words>656</Words>
  <Application>Microsoft Office PowerPoint</Application>
  <PresentationFormat>Widescreen</PresentationFormat>
  <Paragraphs>78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Monotype Sorts</vt:lpstr>
      <vt:lpstr>Organic</vt:lpstr>
      <vt:lpstr>College of Natural Resources and Environment </vt:lpstr>
      <vt:lpstr>Natural Resource Extension Focus Areas</vt:lpstr>
      <vt:lpstr>Natural Resource Programming</vt:lpstr>
      <vt:lpstr>Key Programs</vt:lpstr>
      <vt:lpstr>PROGRAM ORGANIZATION</vt:lpstr>
      <vt:lpstr>District Natural Resource Agents</vt:lpstr>
      <vt:lpstr>Describe your overall Forestry &amp; Wood Products Extension program.</vt:lpstr>
      <vt:lpstr>What changes have been made in program  in the past 5 years?</vt:lpstr>
      <vt:lpstr>What expertise are you missing that is most often asked for?</vt:lpstr>
      <vt:lpstr>Top 3 to 5 most common requests (FAQs)</vt:lpstr>
      <vt:lpstr>What are your strengths?</vt:lpstr>
      <vt:lpstr>Describe the 3 biggest challenges  facing your program.</vt:lpstr>
      <vt:lpstr>Describe the 3 biggest opportunities  for your program.</vt:lpstr>
      <vt:lpstr>How has your clientele base changed since the Great Recession?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Hansen, Eric</dc:creator>
  <cp:lastModifiedBy>Smith, Bob</cp:lastModifiedBy>
  <cp:revision>31</cp:revision>
  <cp:lastPrinted>2018-09-05T14:45:23Z</cp:lastPrinted>
  <dcterms:created xsi:type="dcterms:W3CDTF">2018-01-22T17:57:02Z</dcterms:created>
  <dcterms:modified xsi:type="dcterms:W3CDTF">2018-09-05T18:40:24Z</dcterms:modified>
</cp:coreProperties>
</file>