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8" r:id="rId4"/>
    <p:sldId id="262" r:id="rId5"/>
    <p:sldId id="274" r:id="rId6"/>
    <p:sldId id="273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8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2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7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2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5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7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3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9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0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3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4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University of New Hampshire </a:t>
            </a:r>
            <a:r>
              <a:rPr lang="en-US" sz="4800" dirty="0"/>
              <a:t>Cooperative Extension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Andy Fast, Natural Resources Field Specialist</a:t>
            </a:r>
          </a:p>
        </p:txBody>
      </p:sp>
    </p:spTree>
    <p:extLst>
      <p:ext uri="{BB962C8B-B14F-4D97-AF65-F5344CB8AC3E}">
        <p14:creationId xmlns:p14="http://schemas.microsoft.com/office/powerpoint/2010/main" val="382353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Describe your overall Forestry &amp; Wood Products Extension or Outreach/Education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4334"/>
            <a:ext cx="10515600" cy="456646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Number of faculty: </a:t>
            </a:r>
            <a:r>
              <a:rPr lang="en-US" b="1" dirty="0"/>
              <a:t>≈2 FTE</a:t>
            </a:r>
          </a:p>
          <a:p>
            <a:pPr lvl="1"/>
            <a:r>
              <a:rPr lang="en-US" dirty="0"/>
              <a:t>County-based: </a:t>
            </a:r>
            <a:r>
              <a:rPr lang="en-US" b="1" dirty="0"/>
              <a:t>≈1 FTE equivalent among 2-3 county foresters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Campus-based: </a:t>
            </a:r>
            <a:r>
              <a:rPr lang="en-US" b="1" dirty="0"/>
              <a:t>1 FTE State Forest Industry Specialist</a:t>
            </a:r>
          </a:p>
          <a:p>
            <a:r>
              <a:rPr lang="en-US" dirty="0"/>
              <a:t>Areas of focus:</a:t>
            </a:r>
          </a:p>
          <a:p>
            <a:pPr lvl="1"/>
            <a:r>
              <a:rPr lang="en-US" b="1" dirty="0"/>
              <a:t>Logger certification</a:t>
            </a:r>
          </a:p>
          <a:p>
            <a:pPr lvl="1"/>
            <a:r>
              <a:rPr lang="en-US" b="1" dirty="0"/>
              <a:t>State biomass industry</a:t>
            </a:r>
          </a:p>
          <a:p>
            <a:pPr lvl="1"/>
            <a:r>
              <a:rPr lang="en-US" b="1" dirty="0"/>
              <a:t>State-wide industry analysis</a:t>
            </a:r>
          </a:p>
          <a:p>
            <a:pPr lvl="1"/>
            <a:r>
              <a:rPr lang="en-US" b="1" dirty="0"/>
              <a:t>Direct assistance to businesses </a:t>
            </a:r>
          </a:p>
          <a:p>
            <a:r>
              <a:rPr lang="en-US" dirty="0"/>
              <a:t>Funding sources (hard vs. soft money positions)</a:t>
            </a:r>
          </a:p>
          <a:p>
            <a:pPr lvl="1"/>
            <a:r>
              <a:rPr lang="en-US" b="1" dirty="0"/>
              <a:t>75% hard money; 25% soft money – State Forest Industry Specialist</a:t>
            </a:r>
          </a:p>
          <a:p>
            <a:pPr lvl="1"/>
            <a:r>
              <a:rPr lang="en-US" b="1" dirty="0"/>
              <a:t>100% hard money – county foresters</a:t>
            </a:r>
          </a:p>
        </p:txBody>
      </p:sp>
    </p:spTree>
    <p:extLst>
      <p:ext uri="{BB962C8B-B14F-4D97-AF65-F5344CB8AC3E}">
        <p14:creationId xmlns:p14="http://schemas.microsoft.com/office/powerpoint/2010/main" val="963006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10455" cy="1325563"/>
          </a:xfrm>
        </p:spPr>
        <p:txBody>
          <a:bodyPr>
            <a:normAutofit/>
          </a:bodyPr>
          <a:lstStyle/>
          <a:p>
            <a:r>
              <a:rPr lang="en-US" b="1" dirty="0"/>
              <a:t>What changes have been made in program in the past 5 years?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planned for next 5</a:t>
            </a:r>
          </a:p>
          <a:p>
            <a:pPr lvl="1"/>
            <a:r>
              <a:rPr lang="en-US" b="1" dirty="0"/>
              <a:t>None expected</a:t>
            </a:r>
          </a:p>
          <a:p>
            <a:r>
              <a:rPr lang="en-US" dirty="0"/>
              <a:t>New hires?</a:t>
            </a:r>
          </a:p>
          <a:p>
            <a:pPr lvl="1"/>
            <a:r>
              <a:rPr lang="en-US" b="1" dirty="0"/>
              <a:t>None expected</a:t>
            </a:r>
            <a:endParaRPr lang="en-US" dirty="0"/>
          </a:p>
          <a:p>
            <a:r>
              <a:rPr lang="en-US" dirty="0"/>
              <a:t>Retirements? (plans to replace)</a:t>
            </a:r>
          </a:p>
          <a:p>
            <a:pPr lvl="1"/>
            <a:r>
              <a:rPr lang="en-US" b="1" dirty="0"/>
              <a:t>Existing positions</a:t>
            </a:r>
          </a:p>
          <a:p>
            <a:r>
              <a:rPr lang="en-US" dirty="0"/>
              <a:t>How has your clientele base changes since the Great Recession</a:t>
            </a:r>
          </a:p>
          <a:p>
            <a:pPr lvl="1"/>
            <a:r>
              <a:rPr lang="en-US" b="1" dirty="0"/>
              <a:t>Similar clientele, more consolidation</a:t>
            </a:r>
          </a:p>
        </p:txBody>
      </p:sp>
    </p:spTree>
    <p:extLst>
      <p:ext uri="{BB962C8B-B14F-4D97-AF65-F5344CB8AC3E}">
        <p14:creationId xmlns:p14="http://schemas.microsoft.com/office/powerpoint/2010/main" val="1214885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expertise are you missing that is most often asked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Vacancies create challenges - </a:t>
            </a:r>
          </a:p>
          <a:p>
            <a:r>
              <a:rPr lang="en-US" b="1" dirty="0"/>
              <a:t>Expertise is available through broader networks (in most cases)</a:t>
            </a:r>
          </a:p>
          <a:p>
            <a:r>
              <a:rPr lang="en-US" b="1" dirty="0"/>
              <a:t>Capacity is a challenge</a:t>
            </a:r>
          </a:p>
          <a:p>
            <a:pPr lvl="1"/>
            <a:r>
              <a:rPr lang="en-US" b="1" dirty="0"/>
              <a:t>Missing the ability to contribute in a tangible way to industry, development of markets, etc.</a:t>
            </a:r>
          </a:p>
          <a:p>
            <a:pPr lvl="1"/>
            <a:r>
              <a:rPr lang="en-US" b="1" dirty="0"/>
              <a:t>Not effectively conducting needs assessments, responding to specific needs through research/ project work and disseminating results in a way to affect meaningful impact. </a:t>
            </a:r>
          </a:p>
        </p:txBody>
      </p:sp>
    </p:spTree>
    <p:extLst>
      <p:ext uri="{BB962C8B-B14F-4D97-AF65-F5344CB8AC3E}">
        <p14:creationId xmlns:p14="http://schemas.microsoft.com/office/powerpoint/2010/main" val="1630075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3 to 5 most common requests (FAQs)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661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Due to vacancy, basic industry support is limited – </a:t>
            </a:r>
          </a:p>
          <a:p>
            <a:pPr lvl="1"/>
            <a:r>
              <a:rPr lang="en-US" b="1" dirty="0"/>
              <a:t>Common requests are around:</a:t>
            </a:r>
          </a:p>
          <a:p>
            <a:pPr lvl="2"/>
            <a:r>
              <a:rPr lang="en-US" b="1" dirty="0"/>
              <a:t>Informal one-on-one support</a:t>
            </a:r>
          </a:p>
          <a:p>
            <a:pPr lvl="2"/>
            <a:r>
              <a:rPr lang="en-US" b="1" dirty="0"/>
              <a:t>State level analysis in support of state forester (e.g. Wood cut, economic contribution, etc. </a:t>
            </a:r>
          </a:p>
          <a:p>
            <a:pPr lvl="2"/>
            <a:r>
              <a:rPr lang="en-US" b="1" dirty="0"/>
              <a:t>Low grade markets</a:t>
            </a:r>
            <a:r>
              <a:rPr lang="en-US" dirty="0"/>
              <a:t> </a:t>
            </a:r>
          </a:p>
          <a:p>
            <a:r>
              <a:rPr lang="en-US" dirty="0"/>
              <a:t>And are you receiving requests for assistance with advanced manufacturing (scanning, optimization, robotics, automation, etc.) on the list? </a:t>
            </a:r>
          </a:p>
          <a:p>
            <a:pPr lvl="1"/>
            <a:r>
              <a:rPr lang="en-US" b="1" dirty="0"/>
              <a:t>No</a:t>
            </a:r>
            <a:r>
              <a:rPr lang="en-US" dirty="0"/>
              <a:t> </a:t>
            </a:r>
          </a:p>
          <a:p>
            <a:r>
              <a:rPr lang="en-US" dirty="0"/>
              <a:t>How about Industry 4.0, Internet of Things, Big Data?</a:t>
            </a:r>
          </a:p>
          <a:p>
            <a:pPr lvl="1"/>
            <a:r>
              <a:rPr lang="en-US" b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45377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are your strengths?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 of exemplary programs – the ‘flagship’ stuff</a:t>
            </a:r>
          </a:p>
          <a:p>
            <a:pPr lvl="1"/>
            <a:r>
              <a:rPr lang="en-US" b="1" dirty="0"/>
              <a:t>Good relationships</a:t>
            </a:r>
          </a:p>
          <a:p>
            <a:pPr lvl="1"/>
            <a:r>
              <a:rPr lang="en-US" b="1" dirty="0"/>
              <a:t>Trusted source of information </a:t>
            </a:r>
          </a:p>
          <a:p>
            <a:pPr lvl="1"/>
            <a:r>
              <a:rPr lang="en-US" b="1" dirty="0"/>
              <a:t>Strong workshop model, e.g. “Blackfly Breakfast” brining industry together for updates and education</a:t>
            </a:r>
          </a:p>
          <a:p>
            <a:pPr lvl="1"/>
            <a:r>
              <a:rPr lang="en-US" b="1" dirty="0"/>
              <a:t>Excellent in-state partners</a:t>
            </a:r>
          </a:p>
          <a:p>
            <a:pPr lvl="1"/>
            <a:r>
              <a:rPr lang="en-US" b="1" dirty="0"/>
              <a:t>Certified logger program 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77449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6891" cy="1325563"/>
          </a:xfrm>
        </p:spPr>
        <p:txBody>
          <a:bodyPr>
            <a:normAutofit/>
          </a:bodyPr>
          <a:lstStyle/>
          <a:p>
            <a:r>
              <a:rPr lang="en-US" b="1" dirty="0"/>
              <a:t>Describe the 3 biggest challenges facing your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Funding – Resources</a:t>
            </a:r>
          </a:p>
          <a:p>
            <a:r>
              <a:rPr lang="en-US" b="1" dirty="0"/>
              <a:t>Vacancies</a:t>
            </a:r>
          </a:p>
          <a:p>
            <a:r>
              <a:rPr lang="en-US" b="1" dirty="0"/>
              <a:t>A small program working to meet requests while also allocating resource to the highest impact efforts available </a:t>
            </a:r>
          </a:p>
        </p:txBody>
      </p:sp>
    </p:spTree>
    <p:extLst>
      <p:ext uri="{BB962C8B-B14F-4D97-AF65-F5344CB8AC3E}">
        <p14:creationId xmlns:p14="http://schemas.microsoft.com/office/powerpoint/2010/main" val="3281290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6891" cy="1325563"/>
          </a:xfrm>
        </p:spPr>
        <p:txBody>
          <a:bodyPr>
            <a:normAutofit/>
          </a:bodyPr>
          <a:lstStyle/>
          <a:p>
            <a:r>
              <a:rPr lang="en-US" b="1" dirty="0"/>
              <a:t>Describe the 3 biggest opportunities for your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Improving information dissemination</a:t>
            </a:r>
          </a:p>
          <a:p>
            <a:pPr lvl="1"/>
            <a:r>
              <a:rPr lang="en-US" dirty="0"/>
              <a:t>To industry, natural resource professionals, partners, non-profits and the public</a:t>
            </a:r>
          </a:p>
          <a:p>
            <a:r>
              <a:rPr lang="en-US" dirty="0"/>
              <a:t>Meeting strategic objectives identified in state resource plans</a:t>
            </a:r>
          </a:p>
          <a:p>
            <a:pPr lvl="1"/>
            <a:r>
              <a:rPr lang="en-US" dirty="0"/>
              <a:t>E.g. Marketing, Buying local, etc. </a:t>
            </a:r>
          </a:p>
          <a:p>
            <a:r>
              <a:rPr lang="en-US" dirty="0"/>
              <a:t>New market development</a:t>
            </a:r>
          </a:p>
          <a:p>
            <a:pPr lvl="1"/>
            <a:r>
              <a:rPr lang="en-US" dirty="0"/>
              <a:t>Wood Heat (economics of scale, transportation, etc.)</a:t>
            </a:r>
          </a:p>
          <a:p>
            <a:pPr lvl="1"/>
            <a:r>
              <a:rPr lang="en-US" dirty="0"/>
              <a:t>Pilot projects / feasibility studies / tools specific to certain products, emerging and existing businesses.</a:t>
            </a:r>
          </a:p>
          <a:p>
            <a:pPr lvl="1"/>
            <a:r>
              <a:rPr lang="en-US" dirty="0"/>
              <a:t>Alternative export markets</a:t>
            </a:r>
          </a:p>
        </p:txBody>
      </p:sp>
    </p:spTree>
    <p:extLst>
      <p:ext uri="{BB962C8B-B14F-4D97-AF65-F5344CB8AC3E}">
        <p14:creationId xmlns:p14="http://schemas.microsoft.com/office/powerpoint/2010/main" val="3495985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2506</TotalTime>
  <Words>465</Words>
  <Application>Microsoft Macintosh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University of New Hampshire Cooperative Extension</vt:lpstr>
      <vt:lpstr>Describe your overall Forestry &amp; Wood Products Extension or Outreach/Education program</vt:lpstr>
      <vt:lpstr>What changes have been made in program in the past 5 years?</vt:lpstr>
      <vt:lpstr>What expertise are you missing that is most often asked for?</vt:lpstr>
      <vt:lpstr>Top 3 to 5 most common requests (FAQs)</vt:lpstr>
      <vt:lpstr>What are your strengths?</vt:lpstr>
      <vt:lpstr>Describe the 3 biggest challenges facing your program</vt:lpstr>
      <vt:lpstr>Describe the 3 biggest opportunities for your program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Hansen, Eric</dc:creator>
  <cp:lastModifiedBy>William G. Hubbard</cp:lastModifiedBy>
  <cp:revision>38</cp:revision>
  <dcterms:created xsi:type="dcterms:W3CDTF">2018-01-22T17:57:02Z</dcterms:created>
  <dcterms:modified xsi:type="dcterms:W3CDTF">2018-09-24T15:36:05Z</dcterms:modified>
</cp:coreProperties>
</file>