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68" r:id="rId4"/>
    <p:sldId id="262" r:id="rId5"/>
    <p:sldId id="274" r:id="rId6"/>
    <p:sldId id="273" r:id="rId7"/>
    <p:sldId id="271" r:id="rId8"/>
    <p:sldId id="276" r:id="rId9"/>
    <p:sldId id="27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4" autoAdjust="0"/>
    <p:restoredTop sz="94660"/>
  </p:normalViewPr>
  <p:slideViewPr>
    <p:cSldViewPr snapToGrid="0">
      <p:cViewPr>
        <p:scale>
          <a:sx n="99" d="100"/>
          <a:sy n="99" d="100"/>
        </p:scale>
        <p:origin x="-58" y="-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1C4A-C844-4348-B177-C98A6FBB11A7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7988B-289D-44C8-950E-E32737716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888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1C4A-C844-4348-B177-C98A6FBB11A7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7988B-289D-44C8-950E-E32737716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427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1C4A-C844-4348-B177-C98A6FBB11A7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7988B-289D-44C8-950E-E32737716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1C4A-C844-4348-B177-C98A6FBB11A7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7988B-289D-44C8-950E-E32737716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178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1C4A-C844-4348-B177-C98A6FBB11A7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7988B-289D-44C8-950E-E32737716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827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1C4A-C844-4348-B177-C98A6FBB11A7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7988B-289D-44C8-950E-E32737716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756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1C4A-C844-4348-B177-C98A6FBB11A7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7988B-289D-44C8-950E-E32737716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74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1C4A-C844-4348-B177-C98A6FBB11A7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7988B-289D-44C8-950E-E32737716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037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1C4A-C844-4348-B177-C98A6FBB11A7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7988B-289D-44C8-950E-E32737716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198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1C4A-C844-4348-B177-C98A6FBB11A7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7988B-289D-44C8-950E-E32737716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409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1C4A-C844-4348-B177-C98A6FBB11A7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7988B-289D-44C8-950E-E32737716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36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31C4A-C844-4348-B177-C98A6FBB11A7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7988B-289D-44C8-950E-E32737716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41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53918"/>
            <a:ext cx="9144000" cy="1910918"/>
          </a:xfrm>
        </p:spPr>
        <p:txBody>
          <a:bodyPr>
            <a:normAutofit/>
          </a:bodyPr>
          <a:lstStyle/>
          <a:p>
            <a:r>
              <a:rPr lang="en-US" dirty="0"/>
              <a:t>Energy, Minerals &amp; Natural Resources Department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3875" y="5578508"/>
            <a:ext cx="9144000" cy="925574"/>
          </a:xfrm>
        </p:spPr>
        <p:txBody>
          <a:bodyPr/>
          <a:lstStyle/>
          <a:p>
            <a:r>
              <a:rPr lang="en-US" dirty="0"/>
              <a:t>Carmen Austin, Las Vegas District </a:t>
            </a:r>
          </a:p>
          <a:p>
            <a:r>
              <a:rPr lang="en-US" dirty="0"/>
              <a:t>District Forester</a:t>
            </a:r>
          </a:p>
        </p:txBody>
      </p:sp>
      <p:pic>
        <p:nvPicPr>
          <p:cNvPr id="1026" name="Picture 1" descr="Picture1">
            <a:extLst>
              <a:ext uri="{FF2B5EF4-FFF2-40B4-BE49-F238E27FC236}">
                <a16:creationId xmlns:a16="http://schemas.microsoft.com/office/drawing/2014/main" id="{A60DAAAA-03C3-459A-B783-90EEFA236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827" y="2090689"/>
            <a:ext cx="4749693" cy="382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538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17F5BD-7B99-49DD-AEC9-9D44F718E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/>
              <a:t>Forestry &amp; Wood Products Extension or Outreach/Education program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918FC22-2AC7-48BC-8944-974F71D9A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32562"/>
          </a:xfrm>
        </p:spPr>
        <p:txBody>
          <a:bodyPr>
            <a:normAutofit/>
          </a:bodyPr>
          <a:lstStyle/>
          <a:p>
            <a:r>
              <a:rPr lang="en-US" dirty="0"/>
              <a:t>EMNRD – Forestry and Energy, Conservation &amp; Management Divisions</a:t>
            </a:r>
          </a:p>
          <a:p>
            <a:pPr lvl="1"/>
            <a:r>
              <a:rPr lang="en-US" dirty="0"/>
              <a:t>Wood and biomass utilization, woodland owner assistance</a:t>
            </a:r>
          </a:p>
          <a:p>
            <a:pPr lvl="1"/>
            <a:r>
              <a:rPr lang="en-US" dirty="0"/>
              <a:t>Federal and State funded positions</a:t>
            </a:r>
          </a:p>
          <a:p>
            <a:r>
              <a:rPr lang="en-US" dirty="0"/>
              <a:t>Collaborative partners: </a:t>
            </a:r>
            <a:r>
              <a:rPr lang="en-US" sz="2600" dirty="0"/>
              <a:t>NM Forest Industry Association, Nature Conservancy, Sandoval County Regional Biomass Working Group, Greater Santa Fe </a:t>
            </a:r>
            <a:r>
              <a:rPr lang="en-US" sz="2600" dirty="0" err="1"/>
              <a:t>Fireshed</a:t>
            </a:r>
            <a:r>
              <a:rPr lang="en-US" sz="2600" dirty="0"/>
              <a:t> Coalition, 2-3-2 Cohesive Strategy Partnership, Chama Peak Land Alliance, Greater Rio Grande Watershed Alliance, Greater Ruidoso Area WUI Work Group, Otero Working Group and Grant County Eco-Watershed Working Group</a:t>
            </a:r>
          </a:p>
          <a:p>
            <a:pPr lvl="1"/>
            <a:r>
              <a:rPr lang="en-US" dirty="0"/>
              <a:t>Wood and biomass utilization TA</a:t>
            </a:r>
          </a:p>
          <a:p>
            <a:pPr lvl="1"/>
            <a:r>
              <a:rPr lang="en-US" dirty="0"/>
              <a:t>Federally and privately funded</a:t>
            </a:r>
          </a:p>
        </p:txBody>
      </p:sp>
    </p:spTree>
    <p:extLst>
      <p:ext uri="{BB962C8B-B14F-4D97-AF65-F5344CB8AC3E}">
        <p14:creationId xmlns:p14="http://schemas.microsoft.com/office/powerpoint/2010/main" val="94483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10455" cy="1325563"/>
          </a:xfrm>
        </p:spPr>
        <p:txBody>
          <a:bodyPr>
            <a:normAutofit/>
          </a:bodyPr>
          <a:lstStyle/>
          <a:p>
            <a:r>
              <a:rPr lang="en-US" b="1" dirty="0"/>
              <a:t>What changes have been made in program in the past 5 years?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251" y="1883192"/>
            <a:ext cx="10515600" cy="4517608"/>
          </a:xfrm>
        </p:spPr>
        <p:txBody>
          <a:bodyPr/>
          <a:lstStyle/>
          <a:p>
            <a:r>
              <a:rPr lang="en-US" dirty="0"/>
              <a:t>Lacking dedicated biomass and utilization program manager; trouble recruiting and have unfilled vacancies</a:t>
            </a:r>
          </a:p>
          <a:p>
            <a:r>
              <a:rPr lang="en-US" b="1" dirty="0"/>
              <a:t>Council of Western State Foresters Forest Utilization Network</a:t>
            </a:r>
            <a:endParaRPr lang="en-US" dirty="0"/>
          </a:p>
          <a:p>
            <a:r>
              <a:rPr lang="en-US" dirty="0"/>
              <a:t>Changes planned for next 5? New hires? Retirements? Election year. </a:t>
            </a:r>
          </a:p>
          <a:p>
            <a:r>
              <a:rPr lang="en-US" dirty="0"/>
              <a:t>How has your clientele base changes since the Great Recession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B3E43E-FB6B-43AC-8E35-120310F6F4DF}"/>
              </a:ext>
            </a:extLst>
          </p:cNvPr>
          <p:cNvSpPr txBox="1"/>
          <p:nvPr/>
        </p:nvSpPr>
        <p:spPr>
          <a:xfrm>
            <a:off x="1005130" y="4369475"/>
            <a:ext cx="1055821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NMFIA networks thru Federal Timber Purchasers Committee via Good Neighbor Authority </a:t>
            </a:r>
          </a:p>
          <a:p>
            <a:r>
              <a:rPr lang="en-US" dirty="0"/>
              <a:t>NMFIA and Tribes/Pueblos – USFS Stewardship Agreements </a:t>
            </a:r>
          </a:p>
          <a:p>
            <a:r>
              <a:rPr lang="en-US" dirty="0"/>
              <a:t>Nature Conservancy’s Rio Grande Water Fund - 60 charter signatories working to generate sustainable funding </a:t>
            </a:r>
          </a:p>
          <a:p>
            <a:r>
              <a:rPr lang="en-US" dirty="0"/>
              <a:t>           for a 20-year program to restore 600,000 acres in northern NM to ensure water to ABQ</a:t>
            </a:r>
          </a:p>
          <a:p>
            <a:r>
              <a:rPr lang="en-US" dirty="0" err="1"/>
              <a:t>Walatowa</a:t>
            </a:r>
            <a:r>
              <a:rPr lang="en-US" dirty="0"/>
              <a:t> wood pellets, Out of the Woods wood pellets, Blanca sawmill north of </a:t>
            </a:r>
            <a:r>
              <a:rPr lang="en-US" dirty="0" err="1"/>
              <a:t>stateline</a:t>
            </a:r>
            <a:endParaRPr lang="en-US" dirty="0"/>
          </a:p>
          <a:p>
            <a:r>
              <a:rPr lang="en-US" dirty="0"/>
              <a:t>Unwilling to take the financial risk: How do I piece the funding together to expand the business?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885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15" y="331569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/>
              <a:t>What expertise are you missing that is most often asked for?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15" y="1775952"/>
            <a:ext cx="10515600" cy="2477928"/>
          </a:xfrm>
        </p:spPr>
        <p:txBody>
          <a:bodyPr>
            <a:normAutofit fontScale="92500"/>
          </a:bodyPr>
          <a:lstStyle/>
          <a:p>
            <a:r>
              <a:rPr lang="en-US" dirty="0"/>
              <a:t>Specialty TA – biochar, wood pellets, sawmill </a:t>
            </a:r>
          </a:p>
          <a:p>
            <a:r>
              <a:rPr lang="en-US" dirty="0"/>
              <a:t>Funding – equipment, workshops/conferences</a:t>
            </a:r>
          </a:p>
          <a:p>
            <a:r>
              <a:rPr lang="en-US" dirty="0"/>
              <a:t>Cross-walk funding mechanisms – Federal, State, County </a:t>
            </a:r>
          </a:p>
          <a:p>
            <a:pPr lvl="1"/>
            <a:r>
              <a:rPr lang="en-US" dirty="0"/>
              <a:t>Economic Development – talking their language, i.e. Local Economic Development Act, Industrial Revenue Bonds, Enterprises and Opportunity Zones</a:t>
            </a:r>
          </a:p>
          <a:p>
            <a:pPr lvl="1"/>
            <a:r>
              <a:rPr lang="en-US" dirty="0"/>
              <a:t>Brick and Mortar funding – USDS Rural Development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A411D76-D949-4FFE-8556-E9F464235A53}"/>
              </a:ext>
            </a:extLst>
          </p:cNvPr>
          <p:cNvSpPr txBox="1">
            <a:spLocks/>
          </p:cNvSpPr>
          <p:nvPr/>
        </p:nvSpPr>
        <p:spPr>
          <a:xfrm>
            <a:off x="800115" y="42538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How do you fill those requests?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6A05C2-9072-4C85-8CC2-92EAD21ECA8E}"/>
              </a:ext>
            </a:extLst>
          </p:cNvPr>
          <p:cNvSpPr txBox="1"/>
          <p:nvPr/>
        </p:nvSpPr>
        <p:spPr>
          <a:xfrm>
            <a:off x="876285" y="5259110"/>
            <a:ext cx="3029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Connect-the-dots</a:t>
            </a:r>
          </a:p>
        </p:txBody>
      </p:sp>
    </p:spTree>
    <p:extLst>
      <p:ext uri="{BB962C8B-B14F-4D97-AF65-F5344CB8AC3E}">
        <p14:creationId xmlns:p14="http://schemas.microsoft.com/office/powerpoint/2010/main" val="1630075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Top 3 to 5 most common requests (FAQs)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And are you receiving requests for assistance with advanced manufacturing (scanning, optimization, robotics, automation, etc.) on the list?  </a:t>
            </a:r>
            <a:r>
              <a:rPr lang="en-US" b="1" dirty="0"/>
              <a:t>Equipment supplier provides TA, no change in technology, not enough timber supply to run at optimization</a:t>
            </a:r>
          </a:p>
          <a:p>
            <a:r>
              <a:rPr lang="en-US" dirty="0"/>
              <a:t>How about Industry 4.0, Internet of Things, Big Data?</a:t>
            </a:r>
          </a:p>
        </p:txBody>
      </p:sp>
    </p:spTree>
    <p:extLst>
      <p:ext uri="{BB962C8B-B14F-4D97-AF65-F5344CB8AC3E}">
        <p14:creationId xmlns:p14="http://schemas.microsoft.com/office/powerpoint/2010/main" val="2453770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What are your strengths?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8787"/>
            <a:ext cx="10515600" cy="474295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State funds treatments cross-jurisdictional boundaries in federal lands – Governor’s Watershed Restoration Initiative</a:t>
            </a:r>
          </a:p>
          <a:p>
            <a:r>
              <a:rPr lang="en-US" dirty="0"/>
              <a:t>Rio Grande Water Fund – building capacity and partnerships and coordinates funding</a:t>
            </a:r>
          </a:p>
          <a:p>
            <a:r>
              <a:rPr lang="en-US" dirty="0"/>
              <a:t>CFRP – unique to NM, funding to help connect-the-dots</a:t>
            </a:r>
          </a:p>
          <a:p>
            <a:r>
              <a:rPr lang="en-US" dirty="0"/>
              <a:t>CFLRP – provide consistency of implementation and allowed expansion of utilization i.e. Southwest Jemez, Zuni Mountains</a:t>
            </a:r>
          </a:p>
          <a:p>
            <a:r>
              <a:rPr lang="en-US" dirty="0"/>
              <a:t>Blanca sawmill </a:t>
            </a:r>
            <a:r>
              <a:rPr lang="en-US" i="1" dirty="0"/>
              <a:t>Angel </a:t>
            </a:r>
            <a:r>
              <a:rPr lang="en-US" dirty="0"/>
              <a:t>– transport timber supply from Tres </a:t>
            </a:r>
            <a:r>
              <a:rPr lang="en-US" dirty="0" err="1"/>
              <a:t>Piedres</a:t>
            </a:r>
            <a:r>
              <a:rPr lang="en-US" dirty="0"/>
              <a:t> and Taos, NM</a:t>
            </a:r>
          </a:p>
          <a:p>
            <a:r>
              <a:rPr lang="en-US" dirty="0"/>
              <a:t>NMFIA - Forest Workers’ Safety Certification Program significantly reduces workers compensation insurance premiums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449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106891" cy="1325563"/>
          </a:xfrm>
        </p:spPr>
        <p:txBody>
          <a:bodyPr>
            <a:normAutofit/>
          </a:bodyPr>
          <a:lstStyle/>
          <a:p>
            <a:r>
              <a:rPr lang="en-US" b="1" dirty="0"/>
              <a:t>Describe the 3 biggest challenges facing your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17904"/>
            <a:ext cx="10515600" cy="4351338"/>
          </a:xfrm>
        </p:spPr>
        <p:txBody>
          <a:bodyPr/>
          <a:lstStyle/>
          <a:p>
            <a:r>
              <a:rPr lang="en-US" dirty="0"/>
              <a:t>FTE Program Manager – active management to utilization</a:t>
            </a:r>
          </a:p>
          <a:p>
            <a:r>
              <a:rPr lang="en-US" dirty="0"/>
              <a:t>Funding resources </a:t>
            </a:r>
          </a:p>
          <a:p>
            <a:r>
              <a:rPr lang="en-US" dirty="0"/>
              <a:t>Sustainable forest supply</a:t>
            </a:r>
          </a:p>
          <a:p>
            <a:r>
              <a:rPr lang="en-US" dirty="0"/>
              <a:t>Network of technical expertise for PMs to turn to and the financial support for that network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290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A8A22-2FC1-4DB4-BDED-9834308B9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882" y="2921894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E54CE-6B09-4A3B-A9CC-40FC1126A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83545A-5570-4C43-B412-4DC9AA1FD7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95" b="840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412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106891" cy="1325563"/>
          </a:xfrm>
        </p:spPr>
        <p:txBody>
          <a:bodyPr>
            <a:normAutofit/>
          </a:bodyPr>
          <a:lstStyle/>
          <a:p>
            <a:r>
              <a:rPr lang="en-US" b="1" dirty="0"/>
              <a:t>Describe the 3 biggest opportunities for your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312" y="2141537"/>
            <a:ext cx="10515600" cy="4351338"/>
          </a:xfrm>
        </p:spPr>
        <p:txBody>
          <a:bodyPr/>
          <a:lstStyle/>
          <a:p>
            <a:r>
              <a:rPr lang="en-US" dirty="0"/>
              <a:t>CWSF Forest Utilization Network</a:t>
            </a:r>
          </a:p>
          <a:p>
            <a:r>
              <a:rPr lang="en-US" dirty="0"/>
              <a:t>Working Groups/Collaborators/Partnerships</a:t>
            </a:r>
          </a:p>
          <a:p>
            <a:pPr lvl="1"/>
            <a:r>
              <a:rPr lang="en-US" dirty="0"/>
              <a:t>Rio Grande Water Fund – Strategy, Path </a:t>
            </a:r>
          </a:p>
          <a:p>
            <a:pPr lvl="1"/>
            <a:r>
              <a:rPr lang="en-US" dirty="0"/>
              <a:t>NEPA on-the-shelf/ready to implement and utilize to make it work at scale needed, ready for investment </a:t>
            </a:r>
          </a:p>
          <a:p>
            <a:pPr lvl="1"/>
            <a:r>
              <a:rPr lang="en-US" dirty="0"/>
              <a:t>Bring together diversified funding sources and focused-attention </a:t>
            </a:r>
          </a:p>
        </p:txBody>
      </p:sp>
    </p:spTree>
    <p:extLst>
      <p:ext uri="{BB962C8B-B14F-4D97-AF65-F5344CB8AC3E}">
        <p14:creationId xmlns:p14="http://schemas.microsoft.com/office/powerpoint/2010/main" val="3495985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2016</TotalTime>
  <Words>523</Words>
  <Application>Microsoft Office PowerPoint</Application>
  <PresentationFormat>Widescreen</PresentationFormat>
  <Paragraphs>50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Energy, Minerals &amp; Natural Resources Department</vt:lpstr>
      <vt:lpstr>Forestry &amp; Wood Products Extension or Outreach/Education program</vt:lpstr>
      <vt:lpstr>What changes have been made in program in the past 5 years? </vt:lpstr>
      <vt:lpstr>What expertise are you missing that is most often asked for?</vt:lpstr>
      <vt:lpstr>Top 3 to 5 most common requests (FAQs)</vt:lpstr>
      <vt:lpstr>What are your strengths?</vt:lpstr>
      <vt:lpstr>Describe the 3 biggest challenges facing your program</vt:lpstr>
      <vt:lpstr>PowerPoint Presentation</vt:lpstr>
      <vt:lpstr>Describe the 3 biggest opportunities for your program</vt:lpstr>
    </vt:vector>
  </TitlesOfParts>
  <Company>Oregon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Hansen, Eric</dc:creator>
  <cp:lastModifiedBy>Austin, Carmelita</cp:lastModifiedBy>
  <cp:revision>136</cp:revision>
  <dcterms:created xsi:type="dcterms:W3CDTF">2018-01-22T17:57:02Z</dcterms:created>
  <dcterms:modified xsi:type="dcterms:W3CDTF">2018-09-25T12:47:31Z</dcterms:modified>
</cp:coreProperties>
</file>