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0" r:id="rId3"/>
    <p:sldId id="268" r:id="rId4"/>
    <p:sldId id="266" r:id="rId5"/>
    <p:sldId id="275" r:id="rId6"/>
    <p:sldId id="262" r:id="rId7"/>
    <p:sldId id="274" r:id="rId8"/>
    <p:sldId id="273"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81089" autoAdjust="0"/>
  </p:normalViewPr>
  <p:slideViewPr>
    <p:cSldViewPr snapToGrid="0">
      <p:cViewPr varScale="1">
        <p:scale>
          <a:sx n="91" d="100"/>
          <a:sy n="91" d="100"/>
        </p:scale>
        <p:origin x="1240" y="19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64980-E195-44D0-8A8E-F5C04590071D}" type="datetimeFigureOut">
              <a:rPr lang="en-US" smtClean="0"/>
              <a:t>9/24/18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F95B7-90B4-4153-8056-E69A6AE9CF83}" type="slidenum">
              <a:rPr lang="en-US" smtClean="0"/>
              <a:t>‹#›</a:t>
            </a:fld>
            <a:endParaRPr lang="en-US"/>
          </a:p>
        </p:txBody>
      </p:sp>
    </p:spTree>
    <p:extLst>
      <p:ext uri="{BB962C8B-B14F-4D97-AF65-F5344CB8AC3E}">
        <p14:creationId xmlns:p14="http://schemas.microsoft.com/office/powerpoint/2010/main" val="63707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F95B7-90B4-4153-8056-E69A6AE9CF83}" type="slidenum">
              <a:rPr lang="en-US" smtClean="0"/>
              <a:t>2</a:t>
            </a:fld>
            <a:endParaRPr lang="en-US"/>
          </a:p>
        </p:txBody>
      </p:sp>
    </p:spTree>
    <p:extLst>
      <p:ext uri="{BB962C8B-B14F-4D97-AF65-F5344CB8AC3E}">
        <p14:creationId xmlns:p14="http://schemas.microsoft.com/office/powerpoint/2010/main" val="22661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was just going to be like an intermission – so many dull slides in a row with black text on white background – this is Mt. Rainier from a hike in July (we were lost but didn’t care…)</a:t>
            </a:r>
            <a:endParaRPr lang="en-US" dirty="0"/>
          </a:p>
        </p:txBody>
      </p:sp>
      <p:sp>
        <p:nvSpPr>
          <p:cNvPr id="4" name="Slide Number Placeholder 3"/>
          <p:cNvSpPr>
            <a:spLocks noGrp="1"/>
          </p:cNvSpPr>
          <p:nvPr>
            <p:ph type="sldNum" sz="quarter" idx="10"/>
          </p:nvPr>
        </p:nvSpPr>
        <p:spPr/>
        <p:txBody>
          <a:bodyPr/>
          <a:lstStyle/>
          <a:p>
            <a:fld id="{451F95B7-90B4-4153-8056-E69A6AE9CF83}" type="slidenum">
              <a:rPr lang="en-US" smtClean="0"/>
              <a:t>5</a:t>
            </a:fld>
            <a:endParaRPr lang="en-US"/>
          </a:p>
        </p:txBody>
      </p:sp>
    </p:spTree>
    <p:extLst>
      <p:ext uri="{BB962C8B-B14F-4D97-AF65-F5344CB8AC3E}">
        <p14:creationId xmlns:p14="http://schemas.microsoft.com/office/powerpoint/2010/main" val="215771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Sub-bullet on relationship</a:t>
            </a:r>
            <a:r>
              <a:rPr lang="en-US" baseline="0" dirty="0"/>
              <a:t> – needs assessment – educational programming is largely from Chris.  We often think of needs assessments as surveys.  But by simply showing up at meetings, serving on the board of directors, traveling to far-flung corners of the globe, etc. these people get to know us and trust us such that conducting a needs assessment is merely a matter of being a good listener.  From there, the educational programming flows quite naturally.</a:t>
            </a:r>
            <a:endParaRPr lang="en-US" dirty="0"/>
          </a:p>
        </p:txBody>
      </p:sp>
      <p:sp>
        <p:nvSpPr>
          <p:cNvPr id="4" name="Slide Number Placeholder 3"/>
          <p:cNvSpPr>
            <a:spLocks noGrp="1"/>
          </p:cNvSpPr>
          <p:nvPr>
            <p:ph type="sldNum" sz="quarter" idx="10"/>
          </p:nvPr>
        </p:nvSpPr>
        <p:spPr/>
        <p:txBody>
          <a:bodyPr/>
          <a:lstStyle/>
          <a:p>
            <a:fld id="{451F95B7-90B4-4153-8056-E69A6AE9CF83}" type="slidenum">
              <a:rPr lang="en-US" smtClean="0"/>
              <a:t>8</a:t>
            </a:fld>
            <a:endParaRPr lang="en-US"/>
          </a:p>
        </p:txBody>
      </p:sp>
    </p:spTree>
    <p:extLst>
      <p:ext uri="{BB962C8B-B14F-4D97-AF65-F5344CB8AC3E}">
        <p14:creationId xmlns:p14="http://schemas.microsoft.com/office/powerpoint/2010/main" val="312448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r>
              <a:rPr lang="en-US" baseline="0" dirty="0"/>
              <a:t> issue about addition and subtraction is the age-old problem of we never seem to stop doing programs (or let them die a slow death) while always striving to address the topic du jour.  </a:t>
            </a:r>
            <a:endParaRPr lang="en-US" dirty="0"/>
          </a:p>
        </p:txBody>
      </p:sp>
      <p:sp>
        <p:nvSpPr>
          <p:cNvPr id="4" name="Slide Number Placeholder 3"/>
          <p:cNvSpPr>
            <a:spLocks noGrp="1"/>
          </p:cNvSpPr>
          <p:nvPr>
            <p:ph type="sldNum" sz="quarter" idx="10"/>
          </p:nvPr>
        </p:nvSpPr>
        <p:spPr/>
        <p:txBody>
          <a:bodyPr/>
          <a:lstStyle/>
          <a:p>
            <a:fld id="{451F95B7-90B4-4153-8056-E69A6AE9CF83}" type="slidenum">
              <a:rPr lang="en-US" smtClean="0"/>
              <a:t>9</a:t>
            </a:fld>
            <a:endParaRPr lang="en-US"/>
          </a:p>
        </p:txBody>
      </p:sp>
    </p:spTree>
    <p:extLst>
      <p:ext uri="{BB962C8B-B14F-4D97-AF65-F5344CB8AC3E}">
        <p14:creationId xmlns:p14="http://schemas.microsoft.com/office/powerpoint/2010/main" val="219959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a:t>
            </a:r>
            <a:r>
              <a:rPr lang="en-US" baseline="0" dirty="0"/>
              <a:t> for the first bullet is along the lines of this – imagine standing up in front of a group of people in 1994 when we started saying “we should build high-rise structures out of wood (and lots of it) because that would be good for the environment.”  You’d have been tarred and feathered or at least ridiculed.  My how things have changed…  (though some crowds will always be keeping the tar warm).  </a:t>
            </a:r>
          </a:p>
          <a:p>
            <a:endParaRPr lang="en-US" baseline="0" dirty="0"/>
          </a:p>
          <a:p>
            <a:r>
              <a:rPr lang="en-US" dirty="0"/>
              <a:t>Actually,</a:t>
            </a:r>
            <a:r>
              <a:rPr lang="en-US" baseline="0" dirty="0"/>
              <a:t> I’m thinking the other stuff here is from you!</a:t>
            </a:r>
            <a:endParaRPr lang="en-US" dirty="0"/>
          </a:p>
        </p:txBody>
      </p:sp>
      <p:sp>
        <p:nvSpPr>
          <p:cNvPr id="4" name="Slide Number Placeholder 3"/>
          <p:cNvSpPr>
            <a:spLocks noGrp="1"/>
          </p:cNvSpPr>
          <p:nvPr>
            <p:ph type="sldNum" sz="quarter" idx="10"/>
          </p:nvPr>
        </p:nvSpPr>
        <p:spPr/>
        <p:txBody>
          <a:bodyPr/>
          <a:lstStyle/>
          <a:p>
            <a:fld id="{451F95B7-90B4-4153-8056-E69A6AE9CF83}" type="slidenum">
              <a:rPr lang="en-US" smtClean="0"/>
              <a:t>10</a:t>
            </a:fld>
            <a:endParaRPr lang="en-US"/>
          </a:p>
        </p:txBody>
      </p:sp>
    </p:spTree>
    <p:extLst>
      <p:ext uri="{BB962C8B-B14F-4D97-AF65-F5344CB8AC3E}">
        <p14:creationId xmlns:p14="http://schemas.microsoft.com/office/powerpoint/2010/main" val="268066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331C4A-C844-4348-B177-C98A6FBB11A7}"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91988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31C4A-C844-4348-B177-C98A6FBB11A7}"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252642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31C4A-C844-4348-B177-C98A6FBB11A7}"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343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31C4A-C844-4348-B177-C98A6FBB11A7}"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59617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31C4A-C844-4348-B177-C98A6FBB11A7}"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126482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331C4A-C844-4348-B177-C98A6FBB11A7}"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251475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331C4A-C844-4348-B177-C98A6FBB11A7}" type="datetimeFigureOut">
              <a:rPr lang="en-US" smtClean="0"/>
              <a:t>9/24/18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324237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331C4A-C844-4348-B177-C98A6FBB11A7}" type="datetimeFigureOut">
              <a:rPr lang="en-US" smtClean="0"/>
              <a:t>9/24/18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391303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31C4A-C844-4348-B177-C98A6FBB11A7}" type="datetimeFigureOut">
              <a:rPr lang="en-US" smtClean="0"/>
              <a:t>9/24/18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352619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31C4A-C844-4348-B177-C98A6FBB11A7}"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395140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31C4A-C844-4348-B177-C98A6FBB11A7}"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988B-289D-44C8-950E-E32737716E3E}" type="slidenum">
              <a:rPr lang="en-US" smtClean="0"/>
              <a:t>‹#›</a:t>
            </a:fld>
            <a:endParaRPr lang="en-US"/>
          </a:p>
        </p:txBody>
      </p:sp>
    </p:spTree>
    <p:extLst>
      <p:ext uri="{BB962C8B-B14F-4D97-AF65-F5344CB8AC3E}">
        <p14:creationId xmlns:p14="http://schemas.microsoft.com/office/powerpoint/2010/main" val="101943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31C4A-C844-4348-B177-C98A6FBB11A7}" type="datetimeFigureOut">
              <a:rPr lang="en-US" smtClean="0"/>
              <a:t>9/24/18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7988B-289D-44C8-950E-E32737716E3E}" type="slidenum">
              <a:rPr lang="en-US" smtClean="0"/>
              <a:t>‹#›</a:t>
            </a:fld>
            <a:endParaRPr lang="en-US"/>
          </a:p>
        </p:txBody>
      </p:sp>
    </p:spTree>
    <p:extLst>
      <p:ext uri="{BB962C8B-B14F-4D97-AF65-F5344CB8AC3E}">
        <p14:creationId xmlns:p14="http://schemas.microsoft.com/office/powerpoint/2010/main" val="103094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762" y="2017649"/>
            <a:ext cx="9144000" cy="2387600"/>
          </a:xfrm>
        </p:spPr>
        <p:txBody>
          <a:bodyPr>
            <a:normAutofit/>
          </a:bodyPr>
          <a:lstStyle/>
          <a:p>
            <a:r>
              <a:rPr lang="en-US" dirty="0"/>
              <a:t>College of Forestry</a:t>
            </a:r>
            <a:br>
              <a:rPr lang="en-US" dirty="0"/>
            </a:br>
            <a:r>
              <a:rPr lang="en-US" sz="3600" dirty="0"/>
              <a:t>Department of Wood Science &amp; Engineering</a:t>
            </a:r>
            <a:endParaRPr lang="en-US" dirty="0"/>
          </a:p>
        </p:txBody>
      </p:sp>
      <p:sp>
        <p:nvSpPr>
          <p:cNvPr id="3" name="Subtitle 2"/>
          <p:cNvSpPr>
            <a:spLocks noGrp="1"/>
          </p:cNvSpPr>
          <p:nvPr>
            <p:ph type="subTitle" idx="1"/>
          </p:nvPr>
        </p:nvSpPr>
        <p:spPr>
          <a:xfrm>
            <a:off x="1062799" y="4783138"/>
            <a:ext cx="10067925" cy="1655762"/>
          </a:xfrm>
        </p:spPr>
        <p:txBody>
          <a:bodyPr/>
          <a:lstStyle/>
          <a:p>
            <a:r>
              <a:rPr lang="en-US" dirty="0"/>
              <a:t>Scott Leavengood, Director – OR Wood Innovation Center (Extension Specialist)</a:t>
            </a:r>
          </a:p>
          <a:p>
            <a:r>
              <a:rPr lang="en-US" dirty="0"/>
              <a:t>Eric Hansen, Department Head (former Extension Specialist)</a:t>
            </a:r>
          </a:p>
          <a:p>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1525" y="-537482"/>
            <a:ext cx="3030474" cy="3030474"/>
          </a:xfrm>
          <a:prstGeom prst="rect">
            <a:avLst/>
          </a:prstGeom>
        </p:spPr>
      </p:pic>
    </p:spTree>
    <p:extLst>
      <p:ext uri="{BB962C8B-B14F-4D97-AF65-F5344CB8AC3E}">
        <p14:creationId xmlns:p14="http://schemas.microsoft.com/office/powerpoint/2010/main" val="382353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06891" cy="1325563"/>
          </a:xfrm>
        </p:spPr>
        <p:txBody>
          <a:bodyPr>
            <a:normAutofit/>
          </a:bodyPr>
          <a:lstStyle/>
          <a:p>
            <a:r>
              <a:rPr lang="en-US" b="1" dirty="0"/>
              <a:t>3 biggest opportunities:</a:t>
            </a:r>
          </a:p>
        </p:txBody>
      </p:sp>
      <p:sp>
        <p:nvSpPr>
          <p:cNvPr id="3" name="Content Placeholder 2"/>
          <p:cNvSpPr>
            <a:spLocks noGrp="1"/>
          </p:cNvSpPr>
          <p:nvPr>
            <p:ph idx="1"/>
          </p:nvPr>
        </p:nvSpPr>
        <p:spPr/>
        <p:txBody>
          <a:bodyPr/>
          <a:lstStyle/>
          <a:p>
            <a:r>
              <a:rPr lang="en-US" dirty="0"/>
              <a:t>Mass Timber/TDI – society is rethinking wood</a:t>
            </a:r>
          </a:p>
          <a:p>
            <a:pPr lvl="1"/>
            <a:r>
              <a:rPr lang="en-US" dirty="0"/>
              <a:t>End of 20</a:t>
            </a:r>
            <a:r>
              <a:rPr lang="en-US" baseline="30000" dirty="0"/>
              <a:t>th</a:t>
            </a:r>
            <a:r>
              <a:rPr lang="en-US" dirty="0"/>
              <a:t> Century – the Spotted Owl and ‘timber wars’</a:t>
            </a:r>
          </a:p>
          <a:p>
            <a:pPr lvl="1"/>
            <a:r>
              <a:rPr lang="en-US" dirty="0"/>
              <a:t>Start of 21</a:t>
            </a:r>
            <a:r>
              <a:rPr lang="en-US" baseline="30000" dirty="0"/>
              <a:t>st</a:t>
            </a:r>
            <a:r>
              <a:rPr lang="en-US" dirty="0"/>
              <a:t> Century – climate change; wood as a carbon sink</a:t>
            </a:r>
          </a:p>
          <a:p>
            <a:r>
              <a:rPr lang="en-US" dirty="0"/>
              <a:t>The </a:t>
            </a:r>
            <a:r>
              <a:rPr lang="en-US" dirty="0" err="1"/>
              <a:t>Bioeconomy</a:t>
            </a:r>
            <a:r>
              <a:rPr lang="en-US" dirty="0"/>
              <a:t> – helping companies to make the transition</a:t>
            </a:r>
          </a:p>
          <a:p>
            <a:pPr lvl="1"/>
            <a:r>
              <a:rPr lang="en-US" dirty="0"/>
              <a:t>Wood modification technologies</a:t>
            </a:r>
          </a:p>
          <a:p>
            <a:r>
              <a:rPr lang="en-US" dirty="0"/>
              <a:t>Opportunities related to design</a:t>
            </a:r>
          </a:p>
          <a:p>
            <a:r>
              <a:rPr lang="en-US" dirty="0"/>
              <a:t>Developing relationships with other industry associations</a:t>
            </a:r>
          </a:p>
        </p:txBody>
      </p:sp>
    </p:spTree>
    <p:extLst>
      <p:ext uri="{BB962C8B-B14F-4D97-AF65-F5344CB8AC3E}">
        <p14:creationId xmlns:p14="http://schemas.microsoft.com/office/powerpoint/2010/main" val="349598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Forestry &amp; Wood Products Extension @ OSU</a:t>
            </a:r>
          </a:p>
        </p:txBody>
      </p:sp>
      <p:sp>
        <p:nvSpPr>
          <p:cNvPr id="3" name="Content Placeholder 2"/>
          <p:cNvSpPr>
            <a:spLocks noGrp="1"/>
          </p:cNvSpPr>
          <p:nvPr>
            <p:ph idx="1"/>
          </p:nvPr>
        </p:nvSpPr>
        <p:spPr/>
        <p:txBody>
          <a:bodyPr>
            <a:normAutofit fontScale="92500" lnSpcReduction="10000"/>
          </a:bodyPr>
          <a:lstStyle/>
          <a:p>
            <a:r>
              <a:rPr lang="en-US" dirty="0"/>
              <a:t>Faculty</a:t>
            </a:r>
          </a:p>
          <a:p>
            <a:pPr lvl="1"/>
            <a:r>
              <a:rPr lang="en-US" dirty="0"/>
              <a:t>13 county-based</a:t>
            </a:r>
          </a:p>
          <a:p>
            <a:pPr lvl="1"/>
            <a:r>
              <a:rPr lang="en-US" dirty="0"/>
              <a:t>11 campus-based (+ 3 admin)</a:t>
            </a:r>
          </a:p>
          <a:p>
            <a:pPr lvl="2"/>
            <a:r>
              <a:rPr lang="en-US" dirty="0"/>
              <a:t>7 special programs (e.g., Master Naturalist, Oregon NR Ed. Program, etc.)</a:t>
            </a:r>
          </a:p>
          <a:p>
            <a:r>
              <a:rPr lang="en-US" dirty="0"/>
              <a:t>County-based faculty focused primarily on small woodland owner assistance </a:t>
            </a:r>
          </a:p>
          <a:p>
            <a:r>
              <a:rPr lang="en-US" dirty="0"/>
              <a:t>Campus-based – wood products (2), timber harvesting, economics, watersheds, Christmas trees, forest health, human dimensions/fire, collaborative conservation, silviculture, Master Woodland Manager</a:t>
            </a:r>
          </a:p>
          <a:p>
            <a:r>
              <a:rPr lang="en-US" dirty="0"/>
              <a:t>FTE – </a:t>
            </a:r>
          </a:p>
          <a:p>
            <a:pPr lvl="1"/>
            <a:r>
              <a:rPr lang="en-US" dirty="0"/>
              <a:t>1.7 Extension Specialists (hard money)</a:t>
            </a:r>
          </a:p>
          <a:p>
            <a:pPr lvl="1"/>
            <a:r>
              <a:rPr lang="en-US" dirty="0"/>
              <a:t>1.0 </a:t>
            </a:r>
            <a:r>
              <a:rPr lang="en-US" dirty="0" err="1"/>
              <a:t>TallWood</a:t>
            </a:r>
            <a:r>
              <a:rPr lang="en-US" dirty="0"/>
              <a:t> Design Institute director of outreach (soft money; non-Extension)</a:t>
            </a:r>
          </a:p>
        </p:txBody>
      </p:sp>
    </p:spTree>
    <p:extLst>
      <p:ext uri="{BB962C8B-B14F-4D97-AF65-F5344CB8AC3E}">
        <p14:creationId xmlns:p14="http://schemas.microsoft.com/office/powerpoint/2010/main" val="30307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0455" cy="1325563"/>
          </a:xfrm>
        </p:spPr>
        <p:txBody>
          <a:bodyPr>
            <a:normAutofit/>
          </a:bodyPr>
          <a:lstStyle/>
          <a:p>
            <a:r>
              <a:rPr lang="en-US" b="1" dirty="0"/>
              <a:t>Recent Changes/Future Plans</a:t>
            </a:r>
          </a:p>
        </p:txBody>
      </p:sp>
      <p:sp>
        <p:nvSpPr>
          <p:cNvPr id="3" name="Content Placeholder 2"/>
          <p:cNvSpPr>
            <a:spLocks noGrp="1"/>
          </p:cNvSpPr>
          <p:nvPr>
            <p:ph idx="1"/>
          </p:nvPr>
        </p:nvSpPr>
        <p:spPr/>
        <p:txBody>
          <a:bodyPr/>
          <a:lstStyle/>
          <a:p>
            <a:r>
              <a:rPr lang="en-US" dirty="0"/>
              <a:t>Changes planned for next 5</a:t>
            </a:r>
          </a:p>
          <a:p>
            <a:pPr lvl="1"/>
            <a:r>
              <a:rPr lang="en-US" dirty="0"/>
              <a:t>July 1 - hired outreach coordinator for </a:t>
            </a:r>
            <a:r>
              <a:rPr lang="en-US" dirty="0" err="1"/>
              <a:t>TallWood</a:t>
            </a:r>
            <a:r>
              <a:rPr lang="en-US" dirty="0"/>
              <a:t> Design Institute</a:t>
            </a:r>
          </a:p>
          <a:p>
            <a:r>
              <a:rPr lang="en-US" dirty="0"/>
              <a:t>New hires:</a:t>
            </a:r>
          </a:p>
          <a:p>
            <a:pPr lvl="1"/>
            <a:r>
              <a:rPr lang="en-US" dirty="0"/>
              <a:t>Specialists - timber harvesting, conservation </a:t>
            </a:r>
            <a:r>
              <a:rPr lang="en-US" dirty="0" err="1"/>
              <a:t>collaboratives</a:t>
            </a:r>
            <a:endParaRPr lang="en-US" dirty="0"/>
          </a:p>
          <a:p>
            <a:pPr lvl="1"/>
            <a:r>
              <a:rPr lang="en-US" dirty="0"/>
              <a:t>Agents – 5 are new(</a:t>
            </a:r>
            <a:r>
              <a:rPr lang="en-US" dirty="0" err="1"/>
              <a:t>ish</a:t>
            </a:r>
            <a:r>
              <a:rPr lang="en-US" dirty="0"/>
              <a:t>)</a:t>
            </a:r>
          </a:p>
          <a:p>
            <a:r>
              <a:rPr lang="en-US" dirty="0"/>
              <a:t>Retirements:</a:t>
            </a:r>
          </a:p>
          <a:p>
            <a:pPr lvl="1"/>
            <a:r>
              <a:rPr lang="en-US" dirty="0"/>
              <a:t>Agent in NE Oregon retired (already replaced via reassignment)</a:t>
            </a:r>
          </a:p>
          <a:p>
            <a:r>
              <a:rPr lang="en-US" dirty="0"/>
              <a:t>Administration:</a:t>
            </a:r>
          </a:p>
          <a:p>
            <a:pPr lvl="1"/>
            <a:r>
              <a:rPr lang="en-US" dirty="0"/>
              <a:t>Loss of 0.5 FTE Extension Specialist (Hansen) – no plans to replace</a:t>
            </a:r>
          </a:p>
        </p:txBody>
      </p:sp>
    </p:spTree>
    <p:extLst>
      <p:ext uri="{BB962C8B-B14F-4D97-AF65-F5344CB8AC3E}">
        <p14:creationId xmlns:p14="http://schemas.microsoft.com/office/powerpoint/2010/main" val="121488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 in Clientele Base Since Great Recession</a:t>
            </a:r>
          </a:p>
        </p:txBody>
      </p:sp>
      <p:sp>
        <p:nvSpPr>
          <p:cNvPr id="3" name="Content Placeholder 2"/>
          <p:cNvSpPr>
            <a:spLocks noGrp="1"/>
          </p:cNvSpPr>
          <p:nvPr>
            <p:ph idx="1"/>
          </p:nvPr>
        </p:nvSpPr>
        <p:spPr/>
        <p:txBody>
          <a:bodyPr/>
          <a:lstStyle/>
          <a:p>
            <a:r>
              <a:rPr lang="en-US" dirty="0"/>
              <a:t>Not much change</a:t>
            </a:r>
          </a:p>
          <a:p>
            <a:pPr lvl="1"/>
            <a:r>
              <a:rPr lang="en-US" dirty="0"/>
              <a:t>Little demand for workshops 2008-2013</a:t>
            </a:r>
          </a:p>
          <a:p>
            <a:r>
              <a:rPr lang="en-US" dirty="0"/>
              <a:t>Closer relationships w/large companies (Roseburg, Boise, etc.)</a:t>
            </a:r>
          </a:p>
          <a:p>
            <a:pPr lvl="1"/>
            <a:r>
              <a:rPr lang="en-US" dirty="0"/>
              <a:t>Baby boomer retirements – companies seeking employees</a:t>
            </a:r>
          </a:p>
          <a:p>
            <a:r>
              <a:rPr lang="en-US" dirty="0"/>
              <a:t>Product focus</a:t>
            </a:r>
          </a:p>
          <a:p>
            <a:pPr lvl="1"/>
            <a:r>
              <a:rPr lang="en-US" dirty="0"/>
              <a:t>Working more with flooring (engineered and solid)</a:t>
            </a:r>
          </a:p>
        </p:txBody>
      </p:sp>
    </p:spTree>
    <p:extLst>
      <p:ext uri="{BB962C8B-B14F-4D97-AF65-F5344CB8AC3E}">
        <p14:creationId xmlns:p14="http://schemas.microsoft.com/office/powerpoint/2010/main" val="420497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7008"/>
          <a:stretch/>
        </p:blipFill>
        <p:spPr>
          <a:xfrm>
            <a:off x="16830" y="93784"/>
            <a:ext cx="12163447" cy="6658708"/>
          </a:xfrm>
          <a:prstGeom prst="rect">
            <a:avLst/>
          </a:prstGeom>
        </p:spPr>
      </p:pic>
    </p:spTree>
    <p:extLst>
      <p:ext uri="{BB962C8B-B14F-4D97-AF65-F5344CB8AC3E}">
        <p14:creationId xmlns:p14="http://schemas.microsoft.com/office/powerpoint/2010/main" val="410553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Expertise that is missing:</a:t>
            </a:r>
          </a:p>
        </p:txBody>
      </p:sp>
      <p:sp>
        <p:nvSpPr>
          <p:cNvPr id="3" name="Content Placeholder 2"/>
          <p:cNvSpPr>
            <a:spLocks noGrp="1"/>
          </p:cNvSpPr>
          <p:nvPr>
            <p:ph idx="1"/>
          </p:nvPr>
        </p:nvSpPr>
        <p:spPr/>
        <p:txBody>
          <a:bodyPr>
            <a:normAutofit fontScale="92500"/>
          </a:bodyPr>
          <a:lstStyle/>
          <a:p>
            <a:r>
              <a:rPr lang="en-US" dirty="0"/>
              <a:t>Lumber drying (VOC emissions in particular)</a:t>
            </a:r>
          </a:p>
          <a:p>
            <a:pPr lvl="1"/>
            <a:r>
              <a:rPr lang="en-US" dirty="0">
                <a:solidFill>
                  <a:srgbClr val="0070C0"/>
                </a:solidFill>
              </a:rPr>
              <a:t>Pestering our recent retiree…</a:t>
            </a:r>
          </a:p>
          <a:p>
            <a:r>
              <a:rPr lang="en-US" dirty="0"/>
              <a:t>Burn tests - flame spread ratings</a:t>
            </a:r>
          </a:p>
          <a:p>
            <a:pPr lvl="1"/>
            <a:r>
              <a:rPr lang="en-US" dirty="0">
                <a:solidFill>
                  <a:srgbClr val="0070C0"/>
                </a:solidFill>
              </a:rPr>
              <a:t>Referrals to Benchmark Intl., HPVA and Western Fire Center</a:t>
            </a:r>
          </a:p>
          <a:p>
            <a:r>
              <a:rPr lang="en-US" dirty="0"/>
              <a:t>Biomass/bioenergy (e.g., development and testing of pellets, BTUs)</a:t>
            </a:r>
          </a:p>
          <a:p>
            <a:pPr lvl="1"/>
            <a:r>
              <a:rPr lang="en-US" dirty="0">
                <a:solidFill>
                  <a:srgbClr val="0070C0"/>
                </a:solidFill>
              </a:rPr>
              <a:t>Referrals to Pellet Fuels Institute; some in-house equipment </a:t>
            </a:r>
            <a:r>
              <a:rPr lang="en-US">
                <a:solidFill>
                  <a:srgbClr val="0070C0"/>
                </a:solidFill>
              </a:rPr>
              <a:t>(but limited </a:t>
            </a:r>
            <a:r>
              <a:rPr lang="en-US" dirty="0">
                <a:solidFill>
                  <a:srgbClr val="0070C0"/>
                </a:solidFill>
              </a:rPr>
              <a:t>personnel)</a:t>
            </a:r>
          </a:p>
          <a:p>
            <a:r>
              <a:rPr lang="en-US" dirty="0"/>
              <a:t>Coatings</a:t>
            </a:r>
          </a:p>
          <a:p>
            <a:pPr lvl="1"/>
            <a:r>
              <a:rPr lang="en-US" dirty="0">
                <a:solidFill>
                  <a:srgbClr val="0070C0"/>
                </a:solidFill>
              </a:rPr>
              <a:t>Referrals to coatings companies</a:t>
            </a:r>
          </a:p>
          <a:p>
            <a:r>
              <a:rPr lang="en-US" dirty="0"/>
              <a:t>Acoustics – related to CLT</a:t>
            </a:r>
          </a:p>
          <a:p>
            <a:pPr lvl="1"/>
            <a:r>
              <a:rPr lang="en-US" dirty="0">
                <a:solidFill>
                  <a:srgbClr val="0070C0"/>
                </a:solidFill>
              </a:rPr>
              <a:t>But - many developments at UO in this area via TDI</a:t>
            </a:r>
          </a:p>
          <a:p>
            <a:endParaRPr lang="en-US" dirty="0"/>
          </a:p>
        </p:txBody>
      </p:sp>
    </p:spTree>
    <p:extLst>
      <p:ext uri="{BB962C8B-B14F-4D97-AF65-F5344CB8AC3E}">
        <p14:creationId xmlns:p14="http://schemas.microsoft.com/office/powerpoint/2010/main" val="163007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FAQs</a:t>
            </a:r>
          </a:p>
        </p:txBody>
      </p:sp>
      <p:sp>
        <p:nvSpPr>
          <p:cNvPr id="3" name="Content Placeholder 2"/>
          <p:cNvSpPr>
            <a:spLocks noGrp="1"/>
          </p:cNvSpPr>
          <p:nvPr>
            <p:ph idx="1"/>
          </p:nvPr>
        </p:nvSpPr>
        <p:spPr/>
        <p:txBody>
          <a:bodyPr>
            <a:normAutofit lnSpcReduction="10000"/>
          </a:bodyPr>
          <a:lstStyle/>
          <a:p>
            <a:r>
              <a:rPr lang="en-US" dirty="0"/>
              <a:t>Product testing – routine testing of mechanical &amp; physical properties</a:t>
            </a:r>
          </a:p>
          <a:p>
            <a:pPr lvl="1"/>
            <a:r>
              <a:rPr lang="en-US" dirty="0"/>
              <a:t>Shrink/swell, hardness, bending, durability (soil block), etc.</a:t>
            </a:r>
          </a:p>
          <a:p>
            <a:pPr lvl="1"/>
            <a:r>
              <a:rPr lang="en-US" dirty="0"/>
              <a:t>Non-traditional species – sugar palm, western juniper, ‘Valley’ ponderosa pine, hardwoods</a:t>
            </a:r>
          </a:p>
          <a:p>
            <a:pPr lvl="1"/>
            <a:r>
              <a:rPr lang="en-US" dirty="0"/>
              <a:t>Comparison of species (e.g., western </a:t>
            </a:r>
            <a:r>
              <a:rPr lang="en-US" dirty="0" err="1"/>
              <a:t>redcedar</a:t>
            </a:r>
            <a:r>
              <a:rPr lang="en-US" dirty="0"/>
              <a:t> to Japanese </a:t>
            </a:r>
            <a:r>
              <a:rPr lang="en-US" dirty="0" err="1"/>
              <a:t>sugi</a:t>
            </a:r>
            <a:r>
              <a:rPr lang="en-US" dirty="0"/>
              <a:t>)</a:t>
            </a:r>
          </a:p>
          <a:p>
            <a:pPr lvl="1"/>
            <a:r>
              <a:rPr lang="en-US" dirty="0"/>
              <a:t>‘Is this coating any good?’</a:t>
            </a:r>
          </a:p>
          <a:p>
            <a:r>
              <a:rPr lang="en-US" dirty="0"/>
              <a:t>Problem solving – checking in hardwood plywood</a:t>
            </a:r>
          </a:p>
          <a:p>
            <a:r>
              <a:rPr lang="en-US" dirty="0"/>
              <a:t>Wood ID</a:t>
            </a:r>
          </a:p>
          <a:p>
            <a:r>
              <a:rPr lang="en-US" dirty="0"/>
              <a:t>Advanced Manufacturing, Industry 4.0, etc.? </a:t>
            </a:r>
          </a:p>
          <a:p>
            <a:pPr lvl="1"/>
            <a:r>
              <a:rPr lang="en-US" i="1" dirty="0"/>
              <a:t>Clientele likely don’t expect us to know about this</a:t>
            </a:r>
          </a:p>
          <a:p>
            <a:pPr lvl="1"/>
            <a:r>
              <a:rPr lang="en-US" dirty="0"/>
              <a:t>Some emphasis on scanning/optimization and data analysis in QC courses</a:t>
            </a:r>
          </a:p>
        </p:txBody>
      </p:sp>
    </p:spTree>
    <p:extLst>
      <p:ext uri="{BB962C8B-B14F-4D97-AF65-F5344CB8AC3E}">
        <p14:creationId xmlns:p14="http://schemas.microsoft.com/office/powerpoint/2010/main" val="245377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Strengths</a:t>
            </a:r>
          </a:p>
        </p:txBody>
      </p:sp>
      <p:sp>
        <p:nvSpPr>
          <p:cNvPr id="3" name="Content Placeholder 2"/>
          <p:cNvSpPr>
            <a:spLocks noGrp="1"/>
          </p:cNvSpPr>
          <p:nvPr>
            <p:ph idx="1"/>
          </p:nvPr>
        </p:nvSpPr>
        <p:spPr/>
        <p:txBody>
          <a:bodyPr>
            <a:normAutofit lnSpcReduction="10000"/>
          </a:bodyPr>
          <a:lstStyle/>
          <a:p>
            <a:r>
              <a:rPr lang="en-US" dirty="0"/>
              <a:t>Relationships – we’ve had faculty working w/industry for decades</a:t>
            </a:r>
          </a:p>
          <a:p>
            <a:pPr lvl="1"/>
            <a:r>
              <a:rPr lang="en-US" dirty="0"/>
              <a:t>Importance of networking /industry associations – PWLA, NAWLA, etc.</a:t>
            </a:r>
          </a:p>
          <a:p>
            <a:pPr lvl="2"/>
            <a:r>
              <a:rPr lang="en-US" dirty="0"/>
              <a:t>Relationship -&gt; needs assessment -&gt; educational programming</a:t>
            </a:r>
          </a:p>
          <a:p>
            <a:r>
              <a:rPr lang="en-US" dirty="0"/>
              <a:t>Breadth and depth</a:t>
            </a:r>
          </a:p>
          <a:p>
            <a:r>
              <a:rPr lang="en-US" dirty="0"/>
              <a:t>Testing capabilities – large and small scale</a:t>
            </a:r>
          </a:p>
          <a:p>
            <a:r>
              <a:rPr lang="en-US" dirty="0"/>
              <a:t>Industry directory</a:t>
            </a:r>
          </a:p>
          <a:p>
            <a:r>
              <a:rPr lang="en-US" dirty="0"/>
              <a:t>Drying, durability, composites – teaching &amp; research faculty that have ‘caught the Extension vision’</a:t>
            </a:r>
          </a:p>
          <a:p>
            <a:r>
              <a:rPr lang="en-US" dirty="0"/>
              <a:t>Long-standing workshop series</a:t>
            </a:r>
          </a:p>
          <a:p>
            <a:pPr lvl="1"/>
            <a:r>
              <a:rPr lang="en-US" dirty="0"/>
              <a:t>QC, drying, adhesives, management development, plywood</a:t>
            </a:r>
          </a:p>
        </p:txBody>
      </p:sp>
    </p:spTree>
    <p:extLst>
      <p:ext uri="{BB962C8B-B14F-4D97-AF65-F5344CB8AC3E}">
        <p14:creationId xmlns:p14="http://schemas.microsoft.com/office/powerpoint/2010/main" val="257744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06891" cy="1325563"/>
          </a:xfrm>
        </p:spPr>
        <p:txBody>
          <a:bodyPr>
            <a:normAutofit/>
          </a:bodyPr>
          <a:lstStyle/>
          <a:p>
            <a:r>
              <a:rPr lang="en-US" b="1" dirty="0"/>
              <a:t>3 biggest challenges:</a:t>
            </a:r>
          </a:p>
        </p:txBody>
      </p:sp>
      <p:sp>
        <p:nvSpPr>
          <p:cNvPr id="3" name="Content Placeholder 2"/>
          <p:cNvSpPr>
            <a:spLocks noGrp="1"/>
          </p:cNvSpPr>
          <p:nvPr>
            <p:ph idx="1"/>
          </p:nvPr>
        </p:nvSpPr>
        <p:spPr/>
        <p:txBody>
          <a:bodyPr/>
          <a:lstStyle/>
          <a:p>
            <a:r>
              <a:rPr lang="en-US" dirty="0"/>
              <a:t>Primary processing expertise rapidly dwindling – sawmilling, drying</a:t>
            </a:r>
          </a:p>
          <a:p>
            <a:pPr lvl="1"/>
            <a:r>
              <a:rPr lang="en-US" dirty="0"/>
              <a:t>Hard for researchers to get funding in these areas</a:t>
            </a:r>
          </a:p>
          <a:p>
            <a:r>
              <a:rPr lang="en-US" dirty="0"/>
              <a:t>Hot topic areas – not directly in our wheelhouse</a:t>
            </a:r>
          </a:p>
          <a:p>
            <a:pPr lvl="1"/>
            <a:r>
              <a:rPr lang="en-US" dirty="0"/>
              <a:t>Mass timber (engineers)</a:t>
            </a:r>
          </a:p>
          <a:p>
            <a:pPr lvl="1"/>
            <a:r>
              <a:rPr lang="en-US" dirty="0"/>
              <a:t>Coatings (vendors/chemists)</a:t>
            </a:r>
          </a:p>
          <a:p>
            <a:pPr lvl="1"/>
            <a:r>
              <a:rPr lang="en-US" dirty="0"/>
              <a:t>Scanning &amp; optimization (vendors/engineers)</a:t>
            </a:r>
          </a:p>
          <a:p>
            <a:r>
              <a:rPr lang="en-US" dirty="0"/>
              <a:t>Time</a:t>
            </a:r>
          </a:p>
          <a:p>
            <a:pPr lvl="1"/>
            <a:r>
              <a:rPr lang="en-US" dirty="0"/>
              <a:t>‘Good at addition, bad at subtraction’ – shifting attention to hot topic areas results in dilution of focus on core programs</a:t>
            </a:r>
          </a:p>
        </p:txBody>
      </p:sp>
    </p:spTree>
    <p:extLst>
      <p:ext uri="{BB962C8B-B14F-4D97-AF65-F5344CB8AC3E}">
        <p14:creationId xmlns:p14="http://schemas.microsoft.com/office/powerpoint/2010/main" val="3281290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5151</TotalTime>
  <Words>896</Words>
  <Application>Microsoft Macintosh PowerPoint</Application>
  <PresentationFormat>Widescreen</PresentationFormat>
  <Paragraphs>90</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College of Forestry Department of Wood Science &amp; Engineering</vt:lpstr>
      <vt:lpstr>Forestry &amp; Wood Products Extension @ OSU</vt:lpstr>
      <vt:lpstr>Recent Changes/Future Plans</vt:lpstr>
      <vt:lpstr>Change in Clientele Base Since Great Recession</vt:lpstr>
      <vt:lpstr>PowerPoint Presentation</vt:lpstr>
      <vt:lpstr>Expertise that is missing:</vt:lpstr>
      <vt:lpstr>Top FAQs</vt:lpstr>
      <vt:lpstr>Strengths</vt:lpstr>
      <vt:lpstr>3 biggest challenges:</vt:lpstr>
      <vt:lpstr>3 biggest opportunities:</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Eric</dc:creator>
  <cp:lastModifiedBy>William G. Hubbard</cp:lastModifiedBy>
  <cp:revision>47</cp:revision>
  <dcterms:created xsi:type="dcterms:W3CDTF">2018-01-22T17:57:02Z</dcterms:created>
  <dcterms:modified xsi:type="dcterms:W3CDTF">2018-09-24T15:54:49Z</dcterms:modified>
</cp:coreProperties>
</file>