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4" r:id="rId3"/>
    <p:sldMasterId id="2147483679" r:id="rId4"/>
    <p:sldMasterId id="2147483693" r:id="rId5"/>
  </p:sldMasterIdLst>
  <p:notesMasterIdLst>
    <p:notesMasterId r:id="rId29"/>
  </p:notesMasterIdLst>
  <p:sldIdLst>
    <p:sldId id="256" r:id="rId6"/>
    <p:sldId id="309" r:id="rId7"/>
    <p:sldId id="310" r:id="rId8"/>
    <p:sldId id="270" r:id="rId9"/>
    <p:sldId id="275" r:id="rId10"/>
    <p:sldId id="268" r:id="rId11"/>
    <p:sldId id="293" r:id="rId12"/>
    <p:sldId id="276" r:id="rId13"/>
    <p:sldId id="287" r:id="rId14"/>
    <p:sldId id="262" r:id="rId15"/>
    <p:sldId id="274" r:id="rId16"/>
    <p:sldId id="273" r:id="rId17"/>
    <p:sldId id="271" r:id="rId18"/>
    <p:sldId id="272" r:id="rId19"/>
    <p:sldId id="277" r:id="rId20"/>
    <p:sldId id="299" r:id="rId21"/>
    <p:sldId id="302" r:id="rId22"/>
    <p:sldId id="278" r:id="rId23"/>
    <p:sldId id="279" r:id="rId24"/>
    <p:sldId id="280" r:id="rId25"/>
    <p:sldId id="281" r:id="rId26"/>
    <p:sldId id="282" r:id="rId27"/>
    <p:sldId id="283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8014" autoAdjust="0"/>
    <p:restoredTop sz="94660"/>
  </p:normalViewPr>
  <p:slideViewPr>
    <p:cSldViewPr snapToGrid="0">
      <p:cViewPr varScale="1">
        <p:scale>
          <a:sx n="68" d="100"/>
          <a:sy n="68" d="100"/>
        </p:scale>
        <p:origin x="69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5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AB7D42-4074-44B8-85A7-207FCC455943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5FF978-ED56-49CF-AE4D-BCB61F2E8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2975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b="1" smtClean="0">
                <a:solidFill>
                  <a:srgbClr val="FFC000"/>
                </a:solidFill>
              </a:rPr>
              <a:t>Rivals to Corn and Soybeans, Economic impact is very high.</a:t>
            </a:r>
            <a:br>
              <a:rPr lang="en-US" altLang="en-US" b="1" smtClean="0">
                <a:solidFill>
                  <a:srgbClr val="FFC000"/>
                </a:solidFill>
              </a:rPr>
            </a:br>
            <a:endParaRPr lang="en-US" altLang="en-US" smtClean="0"/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DA61062-180A-4AF6-9960-3218985BF87F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35668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075D9C-53DD-4237-87EB-1586FED465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15450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31C4A-C844-4348-B177-C98A6FBB11A7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7988B-289D-44C8-950E-E32737716E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8884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31C4A-C844-4348-B177-C98A6FBB11A7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7988B-289D-44C8-950E-E32737716E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4278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31C4A-C844-4348-B177-C98A6FBB11A7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7988B-289D-44C8-950E-E32737716E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10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Templateswise.com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914532"/>
          </a:xfrm>
        </p:spPr>
        <p:txBody>
          <a:bodyPr>
            <a:no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2852936"/>
            <a:ext cx="8534400" cy="864096"/>
          </a:xfrm>
        </p:spPr>
        <p:txBody>
          <a:bodyPr/>
          <a:lstStyle>
            <a:lvl1pPr marL="0" indent="0" algn="ctr">
              <a:buNone/>
              <a:defRPr sz="3600">
                <a:solidFill>
                  <a:schemeClr val="tx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DC7E00-5E90-4968-98DF-0BFE68497CD5}" type="datetimeFigureOut">
              <a:rPr lang="en-US"/>
              <a:pPr>
                <a:defRPr/>
              </a:pPr>
              <a:t>9/24/2018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C7C734-6A6A-473E-958C-DAF88126CD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0048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- Templateswise.com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9616" y="274639"/>
            <a:ext cx="8942784" cy="11430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39616" y="1600202"/>
            <a:ext cx="8942784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7CA649-FF8E-44DC-8A8A-3D55868E9758}" type="datetimeFigureOut">
              <a:rPr lang="en-US"/>
              <a:pPr>
                <a:defRPr/>
              </a:pPr>
              <a:t>9/24/2018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D152DB-D3A4-463F-BA6D-21B0677EA4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3059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2 - Templateswise.com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24744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276874"/>
            <a:ext cx="10972800" cy="3849291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6958E1-74D1-41F3-963D-954ADEE8C8B1}" type="datetimeFigureOut">
              <a:rPr lang="en-US"/>
              <a:pPr>
                <a:defRPr/>
              </a:pPr>
              <a:t>9/24/2018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83BFE3-BFC1-4116-B10F-119F2653AF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7861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7CBBAF-3130-4FB7-BAA3-20BD5B2A81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540717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FC6152-DA2F-4313-86FB-DD8ECEE9C92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94941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693910-13B0-4409-A1D4-F4DCAE76DE4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7343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D0FFEB-EFC7-449A-B5BA-06E467B4544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253865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B3DCDB-AC15-417C-BDF8-E2610DF4CC8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504509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31C4A-C844-4348-B177-C98A6FBB11A7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7988B-289D-44C8-950E-E32737716E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1780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85E45E-2093-478D-BC0F-38181FAE7F8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746733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E88401-3782-4A8F-89D4-A48722C32D9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545049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DB2A28-A5E2-40D1-828F-EF42ECB3E34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031251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1E0196-095B-4B2D-ABC2-35406642DFA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032363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7712ED-8934-417C-ADD9-5110DB227C5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750116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845DBE-05EB-453B-9563-B2DB7AF07CD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0416800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787211-9939-476C-88B2-021290DCE4D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883308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609600"/>
            <a:ext cx="9144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540000" y="1981200"/>
            <a:ext cx="45212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7264400" y="1981200"/>
            <a:ext cx="45212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7264400" y="4114800"/>
            <a:ext cx="45212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F7A8-2C0E-428A-A05E-7FBF7BA4D32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1334513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5E63E-16F0-4D3C-9708-FDF846DFF5F5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9D10C-0F93-42C8-A645-9B6210E8BE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81422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5E63E-16F0-4D3C-9708-FDF846DFF5F5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9D10C-0F93-42C8-A645-9B6210E8BE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9106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31C4A-C844-4348-B177-C98A6FBB11A7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7988B-289D-44C8-950E-E32737716E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82750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5E63E-16F0-4D3C-9708-FDF846DFF5F5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9D10C-0F93-42C8-A645-9B6210E8BE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72026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5E63E-16F0-4D3C-9708-FDF846DFF5F5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9D10C-0F93-42C8-A645-9B6210E8BE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41505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5E63E-16F0-4D3C-9708-FDF846DFF5F5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9D10C-0F93-42C8-A645-9B6210E8BE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27562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5E63E-16F0-4D3C-9708-FDF846DFF5F5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9D10C-0F93-42C8-A645-9B6210E8BE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50035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5E63E-16F0-4D3C-9708-FDF846DFF5F5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9D10C-0F93-42C8-A645-9B6210E8BE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85471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5E63E-16F0-4D3C-9708-FDF846DFF5F5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9D10C-0F93-42C8-A645-9B6210E8BE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31614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5E63E-16F0-4D3C-9708-FDF846DFF5F5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9D10C-0F93-42C8-A645-9B6210E8BE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9994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5E63E-16F0-4D3C-9708-FDF846DFF5F5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9D10C-0F93-42C8-A645-9B6210E8BE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01751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5E63E-16F0-4D3C-9708-FDF846DFF5F5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9D10C-0F93-42C8-A645-9B6210E8BE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70672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609600"/>
            <a:ext cx="9144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540000" y="1981200"/>
            <a:ext cx="45212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7264400" y="1981200"/>
            <a:ext cx="45212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7264400" y="4114800"/>
            <a:ext cx="45212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077924-2A09-4E17-928A-27D1D5CC646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221033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31C4A-C844-4348-B177-C98A6FBB11A7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7988B-289D-44C8-950E-E32737716E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75609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052316-FBE4-4A4D-8218-75F8697B8E4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7329197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62693F-4579-46EE-AF98-B0772476E03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5121380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65E592-1734-41A1-855A-098DC3C38A5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691987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65B9B4-F07C-4363-8BC4-C92A8E573B6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0696359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FB8519-F989-4F64-9BFE-12825F14F9E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7905222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BA4427-E8D3-43CE-A70A-C70B3BB69B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4151168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C151F3-DDE1-4851-AA88-4065255205D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0009263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089B26-E351-4810-A772-FC75D2ED0D6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884252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E0DAA7-62AF-45B5-A987-D2213AEFDE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6653265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95F6E4-336D-4295-A9C8-36A1D1BB111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63575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31C4A-C844-4348-B177-C98A6FBB11A7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7988B-289D-44C8-950E-E32737716E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37405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31BC18-5E92-471C-B39F-BAB685BEEEB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7715020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1DB580-FB51-4320-94D6-B59D9BD0067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7062176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94E7AF-080B-45EA-85D3-89AD90A0BF4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525391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31C4A-C844-4348-B177-C98A6FBB11A7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7988B-289D-44C8-950E-E32737716E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0375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31C4A-C844-4348-B177-C98A6FBB11A7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7988B-289D-44C8-950E-E32737716E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1981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31C4A-C844-4348-B177-C98A6FBB11A7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7988B-289D-44C8-950E-E32737716E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4096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31C4A-C844-4348-B177-C98A6FBB11A7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7988B-289D-44C8-950E-E32737716E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4360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331C4A-C844-4348-B177-C98A6FBB11A7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E7988B-289D-44C8-950E-E32737716E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941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6494CB4-7C09-4914-8764-2886341D3FD3}" type="datetimeFigureOut">
              <a:rPr lang="en-US"/>
              <a:pPr>
                <a:defRPr/>
              </a:pPr>
              <a:t>9/24/2018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CF17400-355D-4A6D-81EF-9B7D28448C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630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xStyles>
    <p:titleStyle>
      <a:lvl1pPr algn="ctr" defTabSz="912813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9128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defTabSz="9128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defTabSz="9128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defTabSz="9128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1313" indent="-341313" algn="l" defTabSz="9128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defTabSz="9128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413" indent="-227013" algn="l" defTabSz="9128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613" indent="-227013" algn="l" defTabSz="9128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813" indent="-227013" algn="l" defTabSz="9128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A8EC44D-A6DB-448E-B608-37D0365D880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01146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7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F5E63E-16F0-4D3C-9708-FDF846DFF5F5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69D10C-0F93-42C8-A645-9B6210E8BE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043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336119A-569E-4BB6-A88F-1CB328D1360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973590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s://dev.www.purdue.edu/woodresearch/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5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13" Type="http://schemas.openxmlformats.org/officeDocument/2006/relationships/image" Target="../media/image71.jpeg"/><Relationship Id="rId3" Type="http://schemas.openxmlformats.org/officeDocument/2006/relationships/image" Target="../media/image56.png"/><Relationship Id="rId7" Type="http://schemas.openxmlformats.org/officeDocument/2006/relationships/image" Target="../media/image66.jpeg"/><Relationship Id="rId12" Type="http://schemas.openxmlformats.org/officeDocument/2006/relationships/image" Target="../media/image7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11" Type="http://schemas.openxmlformats.org/officeDocument/2006/relationships/image" Target="../media/image69.jpeg"/><Relationship Id="rId5" Type="http://schemas.openxmlformats.org/officeDocument/2006/relationships/image" Target="../media/image64.jpeg"/><Relationship Id="rId10" Type="http://schemas.openxmlformats.org/officeDocument/2006/relationships/image" Target="../media/image68.jpeg"/><Relationship Id="rId4" Type="http://schemas.openxmlformats.org/officeDocument/2006/relationships/image" Target="../media/image63.jpeg"/><Relationship Id="rId9" Type="http://schemas.openxmlformats.org/officeDocument/2006/relationships/image" Target="../media/image6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3" Type="http://schemas.openxmlformats.org/officeDocument/2006/relationships/image" Target="../media/image73.jpeg"/><Relationship Id="rId7" Type="http://schemas.openxmlformats.org/officeDocument/2006/relationships/image" Target="../media/image77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png"/><Relationship Id="rId9" Type="http://schemas.openxmlformats.org/officeDocument/2006/relationships/image" Target="../media/image7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7" Type="http://schemas.openxmlformats.org/officeDocument/2006/relationships/image" Target="../media/image83.jpe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75.jpeg"/><Relationship Id="rId7" Type="http://schemas.openxmlformats.org/officeDocument/2006/relationships/image" Target="../media/image87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10" Type="http://schemas.openxmlformats.org/officeDocument/2006/relationships/image" Target="../media/image90.png"/><Relationship Id="rId4" Type="http://schemas.openxmlformats.org/officeDocument/2006/relationships/image" Target="../media/image84.png"/><Relationship Id="rId9" Type="http://schemas.openxmlformats.org/officeDocument/2006/relationships/image" Target="../media/image8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7" Type="http://schemas.openxmlformats.org/officeDocument/2006/relationships/image" Target="../media/image95.pn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4.jpeg"/><Relationship Id="rId5" Type="http://schemas.openxmlformats.org/officeDocument/2006/relationships/image" Target="../media/image74.png"/><Relationship Id="rId4" Type="http://schemas.openxmlformats.org/officeDocument/2006/relationships/image" Target="../media/image9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jpeg"/><Relationship Id="rId13" Type="http://schemas.openxmlformats.org/officeDocument/2006/relationships/image" Target="../media/image39.jpeg"/><Relationship Id="rId3" Type="http://schemas.openxmlformats.org/officeDocument/2006/relationships/image" Target="../media/image97.jpeg"/><Relationship Id="rId7" Type="http://schemas.openxmlformats.org/officeDocument/2006/relationships/image" Target="../media/image99.jpeg"/><Relationship Id="rId12" Type="http://schemas.openxmlformats.org/officeDocument/2006/relationships/image" Target="../media/image38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8.jpeg"/><Relationship Id="rId11" Type="http://schemas.openxmlformats.org/officeDocument/2006/relationships/image" Target="../media/image103.jpeg"/><Relationship Id="rId5" Type="http://schemas.openxmlformats.org/officeDocument/2006/relationships/image" Target="../media/image74.png"/><Relationship Id="rId10" Type="http://schemas.openxmlformats.org/officeDocument/2006/relationships/image" Target="../media/image102.png"/><Relationship Id="rId4" Type="http://schemas.openxmlformats.org/officeDocument/2006/relationships/image" Target="../media/image91.jpeg"/><Relationship Id="rId9" Type="http://schemas.openxmlformats.org/officeDocument/2006/relationships/image" Target="../media/image101.png"/><Relationship Id="rId14" Type="http://schemas.openxmlformats.org/officeDocument/2006/relationships/image" Target="../media/image104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111.jpeg"/><Relationship Id="rId3" Type="http://schemas.openxmlformats.org/officeDocument/2006/relationships/image" Target="../media/image106.jpeg"/><Relationship Id="rId7" Type="http://schemas.openxmlformats.org/officeDocument/2006/relationships/image" Target="../media/image91.jpeg"/><Relationship Id="rId12" Type="http://schemas.openxmlformats.org/officeDocument/2006/relationships/image" Target="../media/image66.jpeg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113.jpeg"/><Relationship Id="rId1" Type="http://schemas.openxmlformats.org/officeDocument/2006/relationships/vmlDrawing" Target="../drawings/vmlDrawing1.vml"/><Relationship Id="rId6" Type="http://schemas.openxmlformats.org/officeDocument/2006/relationships/image" Target="../media/image107.png"/><Relationship Id="rId11" Type="http://schemas.openxmlformats.org/officeDocument/2006/relationships/image" Target="../media/image110.jpeg"/><Relationship Id="rId5" Type="http://schemas.openxmlformats.org/officeDocument/2006/relationships/image" Target="../media/image105.png"/><Relationship Id="rId15" Type="http://schemas.openxmlformats.org/officeDocument/2006/relationships/image" Target="../media/image65.jpeg"/><Relationship Id="rId10" Type="http://schemas.openxmlformats.org/officeDocument/2006/relationships/image" Target="../media/image109.jpeg"/><Relationship Id="rId4" Type="http://schemas.openxmlformats.org/officeDocument/2006/relationships/oleObject" Target="../embeddings/oleObject1.bin"/><Relationship Id="rId9" Type="http://schemas.openxmlformats.org/officeDocument/2006/relationships/image" Target="../media/image108.jpeg"/><Relationship Id="rId14" Type="http://schemas.openxmlformats.org/officeDocument/2006/relationships/image" Target="../media/image112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gif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4.png"/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12" Type="http://schemas.microsoft.com/office/2007/relationships/hdphoto" Target="../media/hdphoto4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0.jpeg"/><Relationship Id="rId11" Type="http://schemas.openxmlformats.org/officeDocument/2006/relationships/image" Target="../media/image23.png"/><Relationship Id="rId5" Type="http://schemas.openxmlformats.org/officeDocument/2006/relationships/image" Target="../media/image19.jpeg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22.png"/><Relationship Id="rId14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jpeg"/><Relationship Id="rId3" Type="http://schemas.openxmlformats.org/officeDocument/2006/relationships/image" Target="../media/image25.jpe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17" Type="http://schemas.openxmlformats.org/officeDocument/2006/relationships/image" Target="../media/image39.jpeg"/><Relationship Id="rId2" Type="http://schemas.openxmlformats.org/officeDocument/2006/relationships/image" Target="../media/image1.jpeg"/><Relationship Id="rId16" Type="http://schemas.openxmlformats.org/officeDocument/2006/relationships/image" Target="../media/image38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jpeg"/><Relationship Id="rId11" Type="http://schemas.openxmlformats.org/officeDocument/2006/relationships/image" Target="../media/image33.jpeg"/><Relationship Id="rId5" Type="http://schemas.openxmlformats.org/officeDocument/2006/relationships/image" Target="../media/image27.jpeg"/><Relationship Id="rId15" Type="http://schemas.openxmlformats.org/officeDocument/2006/relationships/image" Target="../media/image37.jpeg"/><Relationship Id="rId10" Type="http://schemas.openxmlformats.org/officeDocument/2006/relationships/image" Target="../media/image32.jpeg"/><Relationship Id="rId4" Type="http://schemas.openxmlformats.org/officeDocument/2006/relationships/image" Target="../media/image26.png"/><Relationship Id="rId9" Type="http://schemas.openxmlformats.org/officeDocument/2006/relationships/image" Target="../media/image31.jpeg"/><Relationship Id="rId14" Type="http://schemas.openxmlformats.org/officeDocument/2006/relationships/image" Target="../media/image36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13" Type="http://schemas.openxmlformats.org/officeDocument/2006/relationships/image" Target="../media/image48.jpeg"/><Relationship Id="rId3" Type="http://schemas.openxmlformats.org/officeDocument/2006/relationships/image" Target="../media/image41.jpeg"/><Relationship Id="rId7" Type="http://schemas.openxmlformats.org/officeDocument/2006/relationships/image" Target="../media/image36.jpeg"/><Relationship Id="rId12" Type="http://schemas.openxmlformats.org/officeDocument/2006/relationships/image" Target="../media/image47.jpeg"/><Relationship Id="rId17" Type="http://schemas.openxmlformats.org/officeDocument/2006/relationships/image" Target="../media/image51.jpeg"/><Relationship Id="rId2" Type="http://schemas.openxmlformats.org/officeDocument/2006/relationships/image" Target="../media/image40.png"/><Relationship Id="rId16" Type="http://schemas.openxmlformats.org/officeDocument/2006/relationships/image" Target="../media/image50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5.jpeg"/><Relationship Id="rId11" Type="http://schemas.openxmlformats.org/officeDocument/2006/relationships/image" Target="../media/image46.jpeg"/><Relationship Id="rId5" Type="http://schemas.openxmlformats.org/officeDocument/2006/relationships/image" Target="../media/image43.jpeg"/><Relationship Id="rId15" Type="http://schemas.openxmlformats.org/officeDocument/2006/relationships/image" Target="../media/image39.jpeg"/><Relationship Id="rId10" Type="http://schemas.openxmlformats.org/officeDocument/2006/relationships/image" Target="../media/image45.jpeg"/><Relationship Id="rId4" Type="http://schemas.openxmlformats.org/officeDocument/2006/relationships/image" Target="../media/image42.jpeg"/><Relationship Id="rId9" Type="http://schemas.openxmlformats.org/officeDocument/2006/relationships/image" Target="../media/image44.jpeg"/><Relationship Id="rId14" Type="http://schemas.openxmlformats.org/officeDocument/2006/relationships/image" Target="../media/image4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7550" y="2253690"/>
            <a:ext cx="11160837" cy="2387600"/>
          </a:xfrm>
        </p:spPr>
        <p:txBody>
          <a:bodyPr>
            <a:normAutofit fontScale="90000"/>
          </a:bodyPr>
          <a:lstStyle/>
          <a:p>
            <a:r>
              <a:rPr lang="en-US" sz="4900" b="1" dirty="0" smtClean="0">
                <a:solidFill>
                  <a:srgbClr val="C00000"/>
                </a:solidFill>
              </a:rPr>
              <a:t>Forest Products Extension at Purdue University</a:t>
            </a:r>
            <a:r>
              <a:rPr lang="en-US" sz="4000" b="1" dirty="0" smtClean="0"/>
              <a:t/>
            </a:r>
            <a:br>
              <a:rPr lang="en-US" sz="4000" b="1" dirty="0" smtClean="0"/>
            </a:br>
            <a:r>
              <a:rPr lang="en-US" sz="4000" b="1" dirty="0" smtClean="0"/>
              <a:t/>
            </a:r>
            <a:br>
              <a:rPr lang="en-US" sz="4000" b="1" dirty="0" smtClean="0"/>
            </a:br>
            <a:r>
              <a:rPr lang="en-US" sz="4000" b="1" dirty="0" smtClean="0"/>
              <a:t>The Department of Forestry and Natural Resources,</a:t>
            </a:r>
            <a:br>
              <a:rPr lang="en-US" sz="4000" b="1" dirty="0" smtClean="0"/>
            </a:br>
            <a:r>
              <a:rPr lang="en-US" sz="4000" b="1" dirty="0" smtClean="0"/>
              <a:t>The Wood Research Laboratory</a:t>
            </a:r>
            <a:br>
              <a:rPr lang="en-US" sz="4000" b="1" dirty="0" smtClean="0"/>
            </a:br>
            <a:r>
              <a:rPr lang="en-US" sz="4000" b="1" dirty="0" smtClean="0"/>
              <a:t>West Lafayette, IN</a:t>
            </a:r>
            <a:br>
              <a:rPr lang="en-US" sz="4000" b="1" dirty="0" smtClean="0"/>
            </a:br>
            <a:r>
              <a:rPr lang="en-US" sz="4000" b="1" dirty="0" smtClean="0"/>
              <a:t>Sustainable Biomaterials Process and Products Design</a:t>
            </a:r>
            <a:br>
              <a:rPr lang="en-US" sz="4000" b="1" dirty="0" smtClean="0"/>
            </a:br>
            <a:r>
              <a:rPr lang="en-US" sz="4000" b="1" dirty="0" smtClean="0"/>
              <a:t>(SUBO) </a:t>
            </a:r>
            <a:br>
              <a:rPr lang="en-US" sz="4000" b="1" dirty="0" smtClean="0"/>
            </a:br>
            <a:r>
              <a:rPr lang="en-US" sz="3600" b="1" dirty="0"/>
              <a:t/>
            </a:r>
            <a:br>
              <a:rPr lang="en-US" sz="3600" b="1" dirty="0"/>
            </a:br>
            <a:r>
              <a:rPr lang="en-US" sz="3100" u="sng" dirty="0" smtClean="0">
                <a:hlinkClick r:id="rId2"/>
              </a:rPr>
              <a:t>https</a:t>
            </a:r>
            <a:r>
              <a:rPr lang="en-US" sz="3100" u="sng" dirty="0">
                <a:hlinkClick r:id="rId2"/>
              </a:rPr>
              <a:t>://dev.www.purdue.edu/woodresearch/</a:t>
            </a:r>
            <a:endParaRPr lang="en-US" sz="31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7144" y="4939818"/>
            <a:ext cx="9144000" cy="1655762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Eva Haviarova, Associate Professor &amp; </a:t>
            </a:r>
          </a:p>
          <a:p>
            <a:r>
              <a:rPr lang="en-US" sz="3200" b="1" dirty="0" smtClean="0"/>
              <a:t>Rado Gazo, Professor</a:t>
            </a:r>
            <a:endParaRPr lang="en-US" sz="3200" b="1" dirty="0"/>
          </a:p>
        </p:txBody>
      </p:sp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9561" y="3539020"/>
            <a:ext cx="1334270" cy="3318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Content Placeholder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03" y="4978852"/>
            <a:ext cx="2252467" cy="1795967"/>
          </a:xfrm>
          <a:prstGeom prst="rect">
            <a:avLst/>
          </a:prstGeom>
        </p:spPr>
      </p:pic>
      <p:pic>
        <p:nvPicPr>
          <p:cNvPr id="6" name="Picture 8" descr="aeria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5" y="3319362"/>
            <a:ext cx="2443409" cy="1620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3538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What expertise are you missing that is most often asked for?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How do you fulfill those requests now</a:t>
            </a:r>
            <a:r>
              <a:rPr lang="en-US" dirty="0" smtClean="0"/>
              <a:t>?</a:t>
            </a:r>
          </a:p>
          <a:p>
            <a:r>
              <a:rPr lang="en-US" dirty="0" smtClean="0">
                <a:solidFill>
                  <a:srgbClr val="C00000"/>
                </a:solidFill>
              </a:rPr>
              <a:t>Wood anatomist</a:t>
            </a:r>
            <a:r>
              <a:rPr lang="en-US" dirty="0" smtClean="0"/>
              <a:t> – retraining for material science and use the help from </a:t>
            </a:r>
            <a:r>
              <a:rPr lang="en-US" dirty="0"/>
              <a:t>F</a:t>
            </a:r>
            <a:r>
              <a:rPr lang="en-US" dirty="0" smtClean="0"/>
              <a:t>orest </a:t>
            </a:r>
            <a:r>
              <a:rPr lang="en-US" dirty="0"/>
              <a:t>P</a:t>
            </a:r>
            <a:r>
              <a:rPr lang="en-US" dirty="0" smtClean="0"/>
              <a:t>roducts Lab</a:t>
            </a:r>
          </a:p>
          <a:p>
            <a:r>
              <a:rPr lang="en-US" dirty="0" smtClean="0">
                <a:solidFill>
                  <a:srgbClr val="C00000"/>
                </a:solidFill>
              </a:rPr>
              <a:t>EWPs expert</a:t>
            </a:r>
            <a:r>
              <a:rPr lang="en-US" dirty="0" smtClean="0"/>
              <a:t> – use of general knowledge, lit. sources, and refer elsewhere with more complex questions</a:t>
            </a:r>
          </a:p>
          <a:p>
            <a:r>
              <a:rPr lang="en-US" dirty="0" smtClean="0">
                <a:solidFill>
                  <a:srgbClr val="C00000"/>
                </a:solidFill>
              </a:rPr>
              <a:t>Gluing and finishing</a:t>
            </a:r>
            <a:r>
              <a:rPr lang="en-US" dirty="0" smtClean="0"/>
              <a:t> – use of general knowledge, lit. sources, and refer elsewhere </a:t>
            </a:r>
            <a:r>
              <a:rPr lang="en-US" dirty="0"/>
              <a:t>with more complex questions</a:t>
            </a:r>
            <a:endParaRPr lang="en-US" dirty="0" smtClean="0"/>
          </a:p>
          <a:p>
            <a:r>
              <a:rPr lang="en-US" dirty="0" smtClean="0">
                <a:solidFill>
                  <a:srgbClr val="C00000"/>
                </a:solidFill>
              </a:rPr>
              <a:t>Timber </a:t>
            </a:r>
            <a:r>
              <a:rPr lang="en-US" dirty="0">
                <a:solidFill>
                  <a:srgbClr val="C00000"/>
                </a:solidFill>
              </a:rPr>
              <a:t>construction</a:t>
            </a:r>
            <a:r>
              <a:rPr lang="en-US" dirty="0"/>
              <a:t> </a:t>
            </a:r>
            <a:r>
              <a:rPr lang="en-US" dirty="0" smtClean="0"/>
              <a:t>– use of general knowledge, lit. sources, and refer elsewhere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0075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7461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Top </a:t>
            </a:r>
            <a:r>
              <a:rPr lang="en-US" dirty="0"/>
              <a:t>3 to 5 most common requests (FAQs</a:t>
            </a:r>
            <a:r>
              <a:rPr lang="en-US" dirty="0" smtClean="0"/>
              <a:t>)</a:t>
            </a:r>
            <a:br>
              <a:rPr lang="en-US" dirty="0" smtClean="0"/>
            </a:br>
            <a:r>
              <a:rPr lang="en-US" sz="3100" dirty="0" smtClean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Moisture </a:t>
            </a:r>
            <a:r>
              <a:rPr lang="en-US" sz="3100" dirty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related </a:t>
            </a:r>
            <a:r>
              <a:rPr lang="en-US" sz="3100" dirty="0" smtClean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issues</a:t>
            </a:r>
            <a:br>
              <a:rPr lang="en-US" sz="3100" dirty="0" smtClean="0">
                <a:solidFill>
                  <a:srgbClr val="C00000"/>
                </a:solidFill>
                <a:latin typeface="+mn-lt"/>
                <a:ea typeface="+mn-ea"/>
                <a:cs typeface="+mn-cs"/>
              </a:rPr>
            </a:br>
            <a:r>
              <a:rPr lang="en-US" sz="3100" b="1" dirty="0" smtClean="0">
                <a:solidFill>
                  <a:srgbClr val="C00000"/>
                </a:solidFill>
              </a:rPr>
              <a:t>Wood ID</a:t>
            </a:r>
            <a:br>
              <a:rPr lang="en-US" sz="3100" b="1" dirty="0" smtClean="0">
                <a:solidFill>
                  <a:srgbClr val="C00000"/>
                </a:solidFill>
              </a:rPr>
            </a:br>
            <a:r>
              <a:rPr lang="en-US" sz="3100" b="1" dirty="0" smtClean="0">
                <a:solidFill>
                  <a:srgbClr val="C00000"/>
                </a:solidFill>
              </a:rPr>
              <a:t>Product development</a:t>
            </a:r>
            <a:br>
              <a:rPr lang="en-US" sz="3100" b="1" dirty="0" smtClean="0">
                <a:solidFill>
                  <a:srgbClr val="C00000"/>
                </a:solidFill>
              </a:rPr>
            </a:br>
            <a:r>
              <a:rPr lang="en-US" sz="3100" b="1" dirty="0" smtClean="0">
                <a:solidFill>
                  <a:srgbClr val="C00000"/>
                </a:solidFill>
              </a:rPr>
              <a:t>Production and yield improvement</a:t>
            </a:r>
            <a:br>
              <a:rPr lang="en-US" sz="3100" b="1" dirty="0" smtClean="0">
                <a:solidFill>
                  <a:srgbClr val="C00000"/>
                </a:solidFill>
              </a:rPr>
            </a:br>
            <a:r>
              <a:rPr lang="en-US" sz="3100" b="1" dirty="0">
                <a:solidFill>
                  <a:srgbClr val="C00000"/>
                </a:solidFill>
              </a:rPr>
              <a:t>	</a:t>
            </a:r>
            <a:endParaRPr lang="en-US" sz="3100" b="1" dirty="0">
              <a:solidFill>
                <a:srgbClr val="C000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1043" y="2000178"/>
            <a:ext cx="11469914" cy="4351338"/>
          </a:xfrm>
        </p:spPr>
        <p:txBody>
          <a:bodyPr/>
          <a:lstStyle/>
          <a:p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And </a:t>
            </a:r>
            <a:r>
              <a:rPr lang="en-US" dirty="0"/>
              <a:t>are you receiving requests for assistance with advanced manufacturing (scanning, optimization, robotics, automation, etc.) on the list?  </a:t>
            </a:r>
            <a:r>
              <a:rPr lang="en-US" dirty="0" smtClean="0">
                <a:solidFill>
                  <a:srgbClr val="C00000"/>
                </a:solidFill>
              </a:rPr>
              <a:t>Yes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>
                <a:solidFill>
                  <a:srgbClr val="C00000"/>
                </a:solidFill>
              </a:rPr>
              <a:t>We have strong expertise in scanning and optimization </a:t>
            </a:r>
            <a:endParaRPr lang="en-US" dirty="0">
              <a:solidFill>
                <a:srgbClr val="C00000"/>
              </a:solidFill>
            </a:endParaRPr>
          </a:p>
          <a:p>
            <a:r>
              <a:rPr lang="en-US" dirty="0"/>
              <a:t>How about Industry 4.0, Internet of Things, Big Data</a:t>
            </a:r>
            <a:r>
              <a:rPr lang="en-US" dirty="0" smtClean="0"/>
              <a:t>?</a:t>
            </a:r>
          </a:p>
          <a:p>
            <a:pPr marL="0" indent="0">
              <a:buNone/>
            </a:pPr>
            <a:r>
              <a:rPr lang="en-US" dirty="0" smtClean="0"/>
              <a:t>	</a:t>
            </a:r>
            <a:r>
              <a:rPr lang="en-US" dirty="0" smtClean="0">
                <a:solidFill>
                  <a:srgbClr val="C00000"/>
                </a:solidFill>
              </a:rPr>
              <a:t>Just starting to talk about these subjects, it is in the stage or research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C00000"/>
                </a:solidFill>
              </a:rPr>
              <a:t>	FNR is </a:t>
            </a:r>
            <a:r>
              <a:rPr lang="en-US" dirty="0" smtClean="0">
                <a:solidFill>
                  <a:srgbClr val="C00000"/>
                </a:solidFill>
              </a:rPr>
              <a:t>hiring </a:t>
            </a:r>
            <a:r>
              <a:rPr lang="en-US" dirty="0" smtClean="0">
                <a:solidFill>
                  <a:srgbClr val="C00000"/>
                </a:solidFill>
              </a:rPr>
              <a:t>Big Data faculty but in environmental ecology area</a:t>
            </a: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3770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What are your </a:t>
            </a:r>
            <a:r>
              <a:rPr lang="en-US" b="1" dirty="0" smtClean="0"/>
              <a:t>strengths?</a:t>
            </a:r>
            <a:br>
              <a:rPr lang="en-US" b="1" dirty="0" smtClean="0"/>
            </a:br>
            <a:endParaRPr lang="en-US" sz="3200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48848"/>
            <a:ext cx="10515600" cy="5405169"/>
          </a:xfrm>
        </p:spPr>
        <p:txBody>
          <a:bodyPr>
            <a:normAutofit lnSpcReduction="10000"/>
          </a:bodyPr>
          <a:lstStyle/>
          <a:p>
            <a:r>
              <a:rPr lang="en-US" dirty="0">
                <a:solidFill>
                  <a:srgbClr val="C00000"/>
                </a:solidFill>
              </a:rPr>
              <a:t>Long term collaboration with </a:t>
            </a:r>
            <a:r>
              <a:rPr lang="en-US" dirty="0" smtClean="0">
                <a:solidFill>
                  <a:srgbClr val="C00000"/>
                </a:solidFill>
              </a:rPr>
              <a:t>industry</a:t>
            </a:r>
          </a:p>
          <a:p>
            <a:r>
              <a:rPr lang="en-US" dirty="0" smtClean="0">
                <a:solidFill>
                  <a:srgbClr val="C00000"/>
                </a:solidFill>
              </a:rPr>
              <a:t>Wealth </a:t>
            </a:r>
            <a:r>
              <a:rPr lang="en-US" dirty="0">
                <a:solidFill>
                  <a:srgbClr val="C00000"/>
                </a:solidFill>
              </a:rPr>
              <a:t>of </a:t>
            </a:r>
            <a:r>
              <a:rPr lang="en-US" dirty="0" smtClean="0">
                <a:solidFill>
                  <a:srgbClr val="C00000"/>
                </a:solidFill>
              </a:rPr>
              <a:t>information </a:t>
            </a:r>
            <a:r>
              <a:rPr lang="en-US" dirty="0">
                <a:solidFill>
                  <a:srgbClr val="C00000"/>
                </a:solidFill>
              </a:rPr>
              <a:t>generation in the WRL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Examples </a:t>
            </a:r>
            <a:r>
              <a:rPr lang="en-US" dirty="0"/>
              <a:t>of exemplary programs – the ‘flagship’ </a:t>
            </a:r>
            <a:r>
              <a:rPr lang="en-US" dirty="0" smtClean="0"/>
              <a:t>stuff</a:t>
            </a:r>
          </a:p>
          <a:p>
            <a:r>
              <a:rPr lang="en-US" dirty="0">
                <a:solidFill>
                  <a:srgbClr val="C00000"/>
                </a:solidFill>
              </a:rPr>
              <a:t>S</a:t>
            </a:r>
            <a:r>
              <a:rPr lang="en-US" dirty="0" smtClean="0">
                <a:solidFill>
                  <a:srgbClr val="C00000"/>
                </a:solidFill>
              </a:rPr>
              <a:t>canning </a:t>
            </a:r>
            <a:r>
              <a:rPr lang="en-US" dirty="0">
                <a:solidFill>
                  <a:srgbClr val="C00000"/>
                </a:solidFill>
              </a:rPr>
              <a:t>and O</a:t>
            </a:r>
            <a:r>
              <a:rPr lang="en-US" dirty="0" smtClean="0">
                <a:solidFill>
                  <a:srgbClr val="C00000"/>
                </a:solidFill>
              </a:rPr>
              <a:t>ptimization</a:t>
            </a:r>
          </a:p>
          <a:p>
            <a:r>
              <a:rPr lang="en-US" dirty="0" smtClean="0">
                <a:solidFill>
                  <a:srgbClr val="C00000"/>
                </a:solidFill>
              </a:rPr>
              <a:t>Lumber Grading</a:t>
            </a:r>
          </a:p>
          <a:p>
            <a:r>
              <a:rPr lang="en-US" dirty="0" smtClean="0">
                <a:solidFill>
                  <a:srgbClr val="C00000"/>
                </a:solidFill>
              </a:rPr>
              <a:t>Hardwood Value </a:t>
            </a:r>
            <a:r>
              <a:rPr lang="en-US" dirty="0">
                <a:solidFill>
                  <a:srgbClr val="C00000"/>
                </a:solidFill>
              </a:rPr>
              <a:t>A</a:t>
            </a:r>
            <a:r>
              <a:rPr lang="en-US" dirty="0" smtClean="0">
                <a:solidFill>
                  <a:srgbClr val="C00000"/>
                </a:solidFill>
              </a:rPr>
              <a:t>dded</a:t>
            </a:r>
          </a:p>
          <a:p>
            <a:r>
              <a:rPr lang="en-US" dirty="0" smtClean="0">
                <a:solidFill>
                  <a:srgbClr val="C00000"/>
                </a:solidFill>
              </a:rPr>
              <a:t>Furniture Manufacturing</a:t>
            </a:r>
          </a:p>
          <a:p>
            <a:r>
              <a:rPr lang="en-US" dirty="0" smtClean="0">
                <a:solidFill>
                  <a:srgbClr val="C00000"/>
                </a:solidFill>
              </a:rPr>
              <a:t>Furniture Strength Design</a:t>
            </a:r>
          </a:p>
          <a:p>
            <a:r>
              <a:rPr lang="en-US" dirty="0" smtClean="0">
                <a:solidFill>
                  <a:srgbClr val="C00000"/>
                </a:solidFill>
              </a:rPr>
              <a:t>Sustainable Products Development and LCA</a:t>
            </a:r>
          </a:p>
          <a:p>
            <a:r>
              <a:rPr lang="en-US" dirty="0" smtClean="0">
                <a:solidFill>
                  <a:srgbClr val="C00000"/>
                </a:solidFill>
              </a:rPr>
              <a:t>School Furniture for Underprivileged</a:t>
            </a:r>
          </a:p>
          <a:p>
            <a:pPr marL="0" indent="0">
              <a:buNone/>
            </a:pPr>
            <a:endParaRPr lang="en-US" dirty="0" smtClean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en-US" dirty="0" smtClean="0">
              <a:solidFill>
                <a:srgbClr val="C0000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7449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106891" cy="1325563"/>
          </a:xfrm>
        </p:spPr>
        <p:txBody>
          <a:bodyPr>
            <a:normAutofit/>
          </a:bodyPr>
          <a:lstStyle/>
          <a:p>
            <a:r>
              <a:rPr lang="en-US" b="1" dirty="0"/>
              <a:t>Describe the 3 biggest challenges facing your program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C00000"/>
                </a:solidFill>
              </a:rPr>
              <a:t>Loss of FTEs</a:t>
            </a:r>
          </a:p>
          <a:p>
            <a:r>
              <a:rPr lang="en-US" dirty="0" smtClean="0">
                <a:solidFill>
                  <a:srgbClr val="C00000"/>
                </a:solidFill>
              </a:rPr>
              <a:t>Funding sources</a:t>
            </a:r>
          </a:p>
          <a:p>
            <a:r>
              <a:rPr lang="en-US" dirty="0" smtClean="0">
                <a:solidFill>
                  <a:srgbClr val="C00000"/>
                </a:solidFill>
              </a:rPr>
              <a:t>Supplying future workforce</a:t>
            </a:r>
            <a:r>
              <a:rPr lang="en-US" dirty="0" smtClean="0"/>
              <a:t>  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1290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106891" cy="1325563"/>
          </a:xfrm>
        </p:spPr>
        <p:txBody>
          <a:bodyPr>
            <a:normAutofit/>
          </a:bodyPr>
          <a:lstStyle/>
          <a:p>
            <a:r>
              <a:rPr lang="en-US" b="1" dirty="0"/>
              <a:t>Describe the 3 biggest opportunities for your program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r>
              <a:rPr lang="en-US" dirty="0" smtClean="0">
                <a:solidFill>
                  <a:srgbClr val="C00000"/>
                </a:solidFill>
              </a:rPr>
              <a:t>Closeness to wood products industry</a:t>
            </a:r>
          </a:p>
          <a:p>
            <a:r>
              <a:rPr lang="en-US" dirty="0" smtClean="0">
                <a:solidFill>
                  <a:srgbClr val="C00000"/>
                </a:solidFill>
              </a:rPr>
              <a:t>Cooperation with industry and associations</a:t>
            </a:r>
          </a:p>
          <a:p>
            <a:r>
              <a:rPr lang="en-US" dirty="0" smtClean="0">
                <a:solidFill>
                  <a:srgbClr val="C00000"/>
                </a:solidFill>
              </a:rPr>
              <a:t>Connectivity between </a:t>
            </a:r>
            <a:r>
              <a:rPr lang="en-US" dirty="0">
                <a:solidFill>
                  <a:srgbClr val="C00000"/>
                </a:solidFill>
              </a:rPr>
              <a:t>r</a:t>
            </a:r>
            <a:r>
              <a:rPr lang="en-US" dirty="0" smtClean="0">
                <a:solidFill>
                  <a:srgbClr val="C00000"/>
                </a:solidFill>
              </a:rPr>
              <a:t>esearch, teaching, and extension</a:t>
            </a:r>
          </a:p>
          <a:p>
            <a:pPr marL="0" indent="0">
              <a:buNone/>
            </a:pPr>
            <a:endParaRPr lang="en-US" dirty="0" smtClean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C00000"/>
                </a:solidFill>
              </a:rPr>
              <a:t> </a:t>
            </a: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5985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ctrTitle"/>
          </p:nvPr>
        </p:nvSpPr>
        <p:spPr>
          <a:xfrm>
            <a:off x="2209800" y="2130425"/>
            <a:ext cx="7772400" cy="914400"/>
          </a:xfrm>
        </p:spPr>
        <p:txBody>
          <a:bodyPr/>
          <a:lstStyle/>
          <a:p>
            <a:pPr eaLnBrk="1" hangingPunct="1"/>
            <a:r>
              <a:rPr lang="en-US" altLang="en-US" smtClean="0"/>
              <a:t>NAME OF PRESENTATION</a:t>
            </a:r>
          </a:p>
        </p:txBody>
      </p:sp>
      <p:sp>
        <p:nvSpPr>
          <p:cNvPr id="34819" name="Subtitle 2"/>
          <p:cNvSpPr>
            <a:spLocks noGrp="1"/>
          </p:cNvSpPr>
          <p:nvPr>
            <p:ph type="subTitle" idx="1"/>
          </p:nvPr>
        </p:nvSpPr>
        <p:spPr>
          <a:xfrm>
            <a:off x="2895600" y="2852738"/>
            <a:ext cx="6400800" cy="863600"/>
          </a:xfrm>
        </p:spPr>
        <p:txBody>
          <a:bodyPr/>
          <a:lstStyle/>
          <a:p>
            <a:pPr eaLnBrk="1" hangingPunct="1"/>
            <a:r>
              <a:rPr lang="en-US" altLang="en-US" smtClean="0"/>
              <a:t>Company Name</a:t>
            </a:r>
          </a:p>
        </p:txBody>
      </p:sp>
      <p:sp>
        <p:nvSpPr>
          <p:cNvPr id="8" name="Rectangle: Top Corners One Rounded and One Snipped 7"/>
          <p:cNvSpPr/>
          <p:nvPr/>
        </p:nvSpPr>
        <p:spPr>
          <a:xfrm>
            <a:off x="1600200" y="914401"/>
            <a:ext cx="8991600" cy="4479925"/>
          </a:xfrm>
          <a:prstGeom prst="snip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4821" name="Title 1"/>
          <p:cNvSpPr txBox="1">
            <a:spLocks/>
          </p:cNvSpPr>
          <p:nvPr/>
        </p:nvSpPr>
        <p:spPr bwMode="auto">
          <a:xfrm>
            <a:off x="1981200" y="115252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1217613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800">
                <a:solidFill>
                  <a:srgbClr val="000000"/>
                </a:solidFill>
                <a:latin typeface="Calibri" panose="020F0502020204030204" pitchFamily="34" charset="0"/>
              </a:rPr>
              <a:t>Wood Research Laboratory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800">
                <a:solidFill>
                  <a:srgbClr val="000000"/>
                </a:solidFill>
                <a:latin typeface="Calibri" panose="020F0502020204030204" pitchFamily="34" charset="0"/>
              </a:rPr>
              <a:t>Facilities &amp; Equipment</a:t>
            </a:r>
          </a:p>
        </p:txBody>
      </p:sp>
      <p:sp>
        <p:nvSpPr>
          <p:cNvPr id="34822" name="Content Placeholder 2"/>
          <p:cNvSpPr txBox="1">
            <a:spLocks/>
          </p:cNvSpPr>
          <p:nvPr/>
        </p:nvSpPr>
        <p:spPr bwMode="auto">
          <a:xfrm>
            <a:off x="2644775" y="2346325"/>
            <a:ext cx="7620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1363" indent="-28416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1413" indent="-2270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8613" indent="-2270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5813" indent="-2270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30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02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74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46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107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"/>
            </a:pPr>
            <a:r>
              <a:rPr lang="en-US" altLang="en-US" sz="200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Fully equipped wood shop with CNC router</a:t>
            </a:r>
          </a:p>
          <a:p>
            <a:pPr fontAlgn="base">
              <a:lnSpc>
                <a:spcPct val="107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"/>
            </a:pPr>
            <a:r>
              <a:rPr lang="en-US" altLang="en-US" sz="200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Environmentally controlled materials testing lab</a:t>
            </a:r>
          </a:p>
          <a:p>
            <a:pPr fontAlgn="base">
              <a:lnSpc>
                <a:spcPct val="107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"/>
            </a:pPr>
            <a:r>
              <a:rPr lang="en-US" altLang="en-US" sz="200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Furniture performance testing lab </a:t>
            </a:r>
          </a:p>
          <a:p>
            <a:pPr fontAlgn="base">
              <a:lnSpc>
                <a:spcPct val="107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"/>
            </a:pPr>
            <a:r>
              <a:rPr lang="en-US" altLang="en-US" sz="200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Microscopy laboratory</a:t>
            </a:r>
          </a:p>
          <a:p>
            <a:pPr fontAlgn="base">
              <a:lnSpc>
                <a:spcPct val="107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"/>
            </a:pPr>
            <a:r>
              <a:rPr lang="en-US" altLang="en-US" sz="200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Chemistry lab and specimen preparation rooms</a:t>
            </a:r>
          </a:p>
          <a:p>
            <a:pPr fontAlgn="base">
              <a:lnSpc>
                <a:spcPct val="107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"/>
            </a:pPr>
            <a:r>
              <a:rPr lang="en-US" altLang="en-US" sz="200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Student office with computer laboratory</a:t>
            </a:r>
          </a:p>
          <a:p>
            <a:pPr fontAlgn="base">
              <a:lnSpc>
                <a:spcPct val="107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"/>
            </a:pPr>
            <a:r>
              <a:rPr lang="en-US" altLang="en-US" sz="200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Woodmizer portable sawmill and light harvesting equipment</a:t>
            </a:r>
          </a:p>
          <a:p>
            <a:pPr fontAlgn="base">
              <a:spcAft>
                <a:spcPct val="0"/>
              </a:spcAft>
              <a:buNone/>
            </a:pPr>
            <a:endParaRPr lang="en-US" altLang="en-US" sz="2000">
              <a:solidFill>
                <a:srgbClr val="00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4823" name="Picture 5" descr="Test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6138" y="4859339"/>
            <a:ext cx="2203450" cy="1652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4" name="Picture 6" descr="003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526" y="4875213"/>
            <a:ext cx="2454275" cy="164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5" name="Picture 7" descr="ForestProductsBld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1" y="4800600"/>
            <a:ext cx="2136775" cy="170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6" name="Picture 9" descr="MVC-918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1739" y="4852988"/>
            <a:ext cx="2200275" cy="164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7112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6053" t="5715" r="42121" b="48571"/>
          <a:stretch/>
        </p:blipFill>
        <p:spPr>
          <a:xfrm>
            <a:off x="0" y="0"/>
            <a:ext cx="12148456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405232" y="1532587"/>
            <a:ext cx="9403307" cy="480584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743658" y="1894544"/>
            <a:ext cx="5280646" cy="43581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History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Pioneering 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contributions </a:t>
            </a:r>
            <a:r>
              <a:rPr kumimoji="0" lang="en-US" alt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wood science </a:t>
            </a:r>
            <a:endParaRPr kumimoji="0" lang="en-US" altLang="en-US" sz="18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since 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1904: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Wood truss design 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 residential and light-frame industrial </a:t>
            </a:r>
            <a:r>
              <a: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buildings.</a:t>
            </a:r>
          </a:p>
          <a:p>
            <a:pPr marL="285750" marR="0" lvl="0" indent="-28575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Evaluation 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 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strength properties of structural lumber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using machine stress </a:t>
            </a:r>
            <a:r>
              <a: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grading.</a:t>
            </a:r>
          </a:p>
          <a:p>
            <a:pPr marL="285750" marR="0" lvl="0" indent="-28575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Design 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 evaluation of 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wood-based composite products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as well as development of application for their </a:t>
            </a:r>
            <a:r>
              <a: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use.</a:t>
            </a:r>
          </a:p>
          <a:p>
            <a:pPr marL="285750" marR="0" lvl="0" indent="-28575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Product 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engineering, quality improvement, 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strength design of furniture 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 its performance.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4" descr="Untitled-4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783175" y="4443992"/>
            <a:ext cx="1828800" cy="1446213"/>
          </a:xfrm>
          <a:prstGeom prst="rect">
            <a:avLst/>
          </a:prstGeom>
          <a:noFill/>
        </p:spPr>
      </p:pic>
      <p:pic>
        <p:nvPicPr>
          <p:cNvPr id="7" name="Picture 5" descr="Untitled-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1087" y="3036925"/>
            <a:ext cx="1828800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 descr="Untitled-1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5296" y="1883583"/>
            <a:ext cx="1828800" cy="140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Untitled-1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8513" y="3123730"/>
            <a:ext cx="1828800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Untitled-3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6107" y="1865010"/>
            <a:ext cx="1828800" cy="135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3" descr="Untitled-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4304" y="4455330"/>
            <a:ext cx="1828800" cy="144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9653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32658" y="14514"/>
            <a:ext cx="12148456" cy="6858000"/>
            <a:chOff x="32658" y="0"/>
            <a:chExt cx="12148456" cy="6858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/>
            <a:srcRect l="6053" t="5715" r="42121" b="48571"/>
            <a:stretch/>
          </p:blipFill>
          <p:spPr>
            <a:xfrm>
              <a:off x="32658" y="0"/>
              <a:ext cx="12148456" cy="6858000"/>
            </a:xfrm>
            <a:prstGeom prst="rect">
              <a:avLst/>
            </a:prstGeom>
          </p:spPr>
        </p:pic>
        <p:sp>
          <p:nvSpPr>
            <p:cNvPr id="27" name="Rectangle 26"/>
            <p:cNvSpPr/>
            <p:nvPr/>
          </p:nvSpPr>
          <p:spPr>
            <a:xfrm>
              <a:off x="1405232" y="2687315"/>
              <a:ext cx="9403307" cy="3651113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https://www.extension.purdue.edu/extmedia/FNR/FNR_270.pdf</a:t>
              </a:r>
            </a:p>
          </p:txBody>
        </p:sp>
        <p:sp>
          <p:nvSpPr>
            <p:cNvPr id="5" name="Rectangle 4"/>
            <p:cNvSpPr/>
            <p:nvPr/>
          </p:nvSpPr>
          <p:spPr>
            <a:xfrm>
              <a:off x="1954216" y="2283533"/>
              <a:ext cx="1576504" cy="1660753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9406758" y="4990473"/>
              <a:ext cx="152036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XXXXX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5327496" y="2299453"/>
              <a:ext cx="1576504" cy="1660753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326121" y="2300492"/>
              <a:ext cx="152036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LCA on Furniture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7022094" y="2315373"/>
              <a:ext cx="1576504" cy="1660753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8716691" y="2303997"/>
              <a:ext cx="1576504" cy="1660753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929193" y="4128257"/>
              <a:ext cx="1576504" cy="1660753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3620923" y="4128258"/>
              <a:ext cx="1569927" cy="1660753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5302473" y="4144177"/>
              <a:ext cx="1576504" cy="1660753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6997071" y="4160097"/>
              <a:ext cx="1576504" cy="1660753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7025849" y="2341675"/>
              <a:ext cx="152036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School Furniture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8691668" y="4148721"/>
              <a:ext cx="1576504" cy="1660753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8726735" y="2348117"/>
              <a:ext cx="152036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Small Diameter Timber Use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8747810" y="4153140"/>
              <a:ext cx="152036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Historical Presentation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3637444" y="2288077"/>
              <a:ext cx="1576504" cy="1660753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54150" y="2844926"/>
              <a:ext cx="1595499" cy="1118043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2036495" y="2301502"/>
              <a:ext cx="140413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Hardwood Scanning 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675126" y="2292656"/>
              <a:ext cx="156457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Furniture Strength </a:t>
              </a:r>
              <a:r>
                <a:rPr kumimoji="0" lang="en-US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Design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988019" y="4172239"/>
              <a:ext cx="152036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Yellow Poplar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Utilization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954150" y="4120580"/>
              <a:ext cx="152036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600" dirty="0" smtClean="0">
                  <a:solidFill>
                    <a:prstClr val="white"/>
                  </a:solidFill>
                  <a:latin typeface="Calibri" panose="020F0502020204030204"/>
                </a:rPr>
                <a:t>Auto Lumber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600" dirty="0" smtClean="0">
                  <a:solidFill>
                    <a:prstClr val="white"/>
                  </a:solidFill>
                  <a:latin typeface="Calibri" panose="020F0502020204030204"/>
                </a:rPr>
                <a:t>Grading </a:t>
              </a:r>
              <a:r>
                <a:rPr kumimoji="0" lang="en-US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5246992" y="4167444"/>
              <a:ext cx="177510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Thin Kerf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Band Mills Mfg. 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3639827" y="4148223"/>
              <a:ext cx="152036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Hardwood Value Added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8" name="Picture 3" descr="VI"/>
            <p:cNvPicPr>
              <a:picLocks noChangeAspect="1" noChangeArrowheads="1"/>
            </p:cNvPicPr>
            <p:nvPr/>
          </p:nvPicPr>
          <p:blipFill rotWithShape="1">
            <a:blip r:embed="rId5" cstate="print">
              <a:lum bright="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283"/>
            <a:stretch/>
          </p:blipFill>
          <p:spPr bwMode="auto">
            <a:xfrm>
              <a:off x="3599434" y="2932892"/>
              <a:ext cx="1606213" cy="10170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Picture 14" descr="hums_students_5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7025849" y="2964605"/>
              <a:ext cx="1565966" cy="9809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5" name="Picture 10" descr="MVC1622F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8747810" y="2946118"/>
              <a:ext cx="1545385" cy="9834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6" name="Picture 35" descr="http://www.steelcase.com/en/Company/sustainability/PublishingImages/Icons/LCA-use_t.jpg"/>
            <p:cNvPicPr/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5502346" y="2899338"/>
              <a:ext cx="1209568" cy="10608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9"/>
            <a:srcRect b="19855"/>
            <a:stretch/>
          </p:blipFill>
          <p:spPr>
            <a:xfrm>
              <a:off x="3779755" y="4747260"/>
              <a:ext cx="1247463" cy="1030880"/>
            </a:xfrm>
            <a:prstGeom prst="rect">
              <a:avLst/>
            </a:prstGeom>
          </p:spPr>
        </p:pic>
        <p:pic>
          <p:nvPicPr>
            <p:cNvPr id="37" name="Picture 3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996" t="68727" r="29042" b="12570"/>
            <a:stretch/>
          </p:blipFill>
          <p:spPr bwMode="auto">
            <a:xfrm>
              <a:off x="5308943" y="4794853"/>
              <a:ext cx="1595057" cy="10309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" name="Picture 5" descr="facade1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8688682" y="4755969"/>
              <a:ext cx="1579489" cy="10330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9" name="Picture 8" descr="IMG_1295"/>
            <p:cNvPicPr>
              <a:picLocks noChangeAspect="1" noChangeArrowheads="1"/>
            </p:cNvPicPr>
            <p:nvPr/>
          </p:nvPicPr>
          <p:blipFill rotWithShape="1">
            <a:blip r:embed="rId12" cstate="print"/>
            <a:srcRect b="16329"/>
            <a:stretch/>
          </p:blipFill>
          <p:spPr bwMode="auto">
            <a:xfrm>
              <a:off x="6967150" y="4794854"/>
              <a:ext cx="1651703" cy="10123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cxnSp>
        <p:nvCxnSpPr>
          <p:cNvPr id="40" name="Straight Connector 39"/>
          <p:cNvCxnSpPr/>
          <p:nvPr/>
        </p:nvCxnSpPr>
        <p:spPr>
          <a:xfrm>
            <a:off x="5277460" y="4180097"/>
            <a:ext cx="1576504" cy="1631999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6998992" y="4172931"/>
            <a:ext cx="1576504" cy="1631999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8698664" y="4165236"/>
            <a:ext cx="1576504" cy="1631999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Picture 2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3"/>
          <a:stretch/>
        </p:blipFill>
        <p:spPr bwMode="auto">
          <a:xfrm>
            <a:off x="1973943" y="4769152"/>
            <a:ext cx="1582802" cy="1035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0947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Box 7"/>
          <p:cNvSpPr txBox="1">
            <a:spLocks noChangeArrowheads="1"/>
          </p:cNvSpPr>
          <p:nvPr/>
        </p:nvSpPr>
        <p:spPr bwMode="auto">
          <a:xfrm>
            <a:off x="3468689" y="153989"/>
            <a:ext cx="2801937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FFFFFF"/>
                </a:solidFill>
                <a:latin typeface="Calibri" panose="020F0502020204030204" pitchFamily="34" charset="0"/>
              </a:rPr>
              <a:t>Dr. Rado Gazo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762376" y="1550989"/>
            <a:ext cx="6772275" cy="3375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1219170">
              <a:defRPr/>
            </a:pPr>
            <a:r>
              <a:rPr lang="en-US" sz="2133" b="1" u="sng" dirty="0">
                <a:solidFill>
                  <a:prstClr val="black"/>
                </a:solidFill>
                <a:latin typeface="Calibri"/>
              </a:rPr>
              <a:t>Scientific Problem </a:t>
            </a:r>
            <a:r>
              <a:rPr lang="en-US" sz="2133" b="1" dirty="0">
                <a:solidFill>
                  <a:prstClr val="black"/>
                </a:solidFill>
                <a:latin typeface="Calibri"/>
              </a:rPr>
              <a:t>– Being able to see “inside a tree”</a:t>
            </a:r>
          </a:p>
          <a:p>
            <a:pPr defTabSz="1219170">
              <a:defRPr/>
            </a:pPr>
            <a:endParaRPr lang="en-US" sz="2133" b="1" dirty="0">
              <a:solidFill>
                <a:prstClr val="black"/>
              </a:solidFill>
              <a:latin typeface="Calibri"/>
            </a:endParaRPr>
          </a:p>
          <a:p>
            <a:pPr defTabSz="1219170">
              <a:defRPr/>
            </a:pPr>
            <a:r>
              <a:rPr lang="en-US" sz="2133" b="1" u="sng" dirty="0">
                <a:solidFill>
                  <a:prstClr val="black"/>
                </a:solidFill>
                <a:latin typeface="Calibri"/>
              </a:rPr>
              <a:t>Developed Solution </a:t>
            </a:r>
            <a:r>
              <a:rPr lang="en-US" sz="2133" b="1" dirty="0">
                <a:solidFill>
                  <a:prstClr val="black"/>
                </a:solidFill>
                <a:latin typeface="Calibri"/>
              </a:rPr>
              <a:t>– World’s first CT scanner for hardwood logs and related processing optimization software</a:t>
            </a:r>
          </a:p>
          <a:p>
            <a:pPr defTabSz="1219170">
              <a:defRPr/>
            </a:pPr>
            <a:endParaRPr lang="en-US" sz="2133" b="1" dirty="0">
              <a:solidFill>
                <a:prstClr val="black"/>
              </a:solidFill>
              <a:latin typeface="Calibri"/>
            </a:endParaRPr>
          </a:p>
          <a:p>
            <a:pPr defTabSz="1219170">
              <a:defRPr/>
            </a:pPr>
            <a:r>
              <a:rPr lang="en-US" sz="2133" b="1" u="sng" dirty="0">
                <a:solidFill>
                  <a:prstClr val="black"/>
                </a:solidFill>
                <a:latin typeface="Calibri"/>
              </a:rPr>
              <a:t>Technology Transfer </a:t>
            </a:r>
            <a:r>
              <a:rPr lang="en-US" sz="2133" b="1" dirty="0">
                <a:solidFill>
                  <a:prstClr val="black"/>
                </a:solidFill>
                <a:latin typeface="Calibri"/>
              </a:rPr>
              <a:t>– 6 CT scanners installed in sawmills around the world, including 1 in Indiana</a:t>
            </a:r>
          </a:p>
          <a:p>
            <a:pPr defTabSz="1219170">
              <a:defRPr/>
            </a:pPr>
            <a:endParaRPr lang="en-US" sz="2133" b="1" dirty="0">
              <a:solidFill>
                <a:prstClr val="black"/>
              </a:solidFill>
              <a:latin typeface="Calibri"/>
            </a:endParaRPr>
          </a:p>
          <a:p>
            <a:pPr defTabSz="1219170">
              <a:defRPr/>
            </a:pPr>
            <a:endParaRPr lang="en-US" sz="2133" b="1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5844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24" t="3406" r="1923" b="6123"/>
          <a:stretch>
            <a:fillRect/>
          </a:stretch>
        </p:blipFill>
        <p:spPr bwMode="auto">
          <a:xfrm>
            <a:off x="6604000" y="4330701"/>
            <a:ext cx="3951288" cy="246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Picture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576" y="4313239"/>
            <a:ext cx="3324225" cy="2490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6" name="Picture 3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0" t="30934" r="10008" b="32506"/>
          <a:stretch>
            <a:fillRect/>
          </a:stretch>
        </p:blipFill>
        <p:spPr bwMode="auto">
          <a:xfrm>
            <a:off x="8296275" y="26988"/>
            <a:ext cx="22352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7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55" t="8334" r="54443" b="53333"/>
          <a:stretch>
            <a:fillRect/>
          </a:stretch>
        </p:blipFill>
        <p:spPr bwMode="auto">
          <a:xfrm>
            <a:off x="1552575" y="28575"/>
            <a:ext cx="1828800" cy="233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8" name="Picture 16" descr="C:\Users\gazo\Desktop\CT.LOG installation in 3D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2276" y="6007100"/>
            <a:ext cx="2371725" cy="80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9" name="Picture 10" descr="C:\Users\gazo\Desktop\tt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2275" y="4316414"/>
            <a:ext cx="2393950" cy="170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5850" name="Group 13"/>
          <p:cNvGrpSpPr>
            <a:grpSpLocks/>
          </p:cNvGrpSpPr>
          <p:nvPr/>
        </p:nvGrpSpPr>
        <p:grpSpPr bwMode="auto">
          <a:xfrm>
            <a:off x="1600201" y="2687638"/>
            <a:ext cx="2112963" cy="1631950"/>
            <a:chOff x="22510358" y="14243601"/>
            <a:chExt cx="1744724" cy="1377400"/>
          </a:xfrm>
        </p:grpSpPr>
        <p:pic>
          <p:nvPicPr>
            <p:cNvPr id="35851" name="Picture 14" descr="H:\Pictures\Work Pictures\2005 Wood is Good\DSC02707.JP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10358" y="14721143"/>
              <a:ext cx="1744724" cy="899858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13" descr="H:\Pictures\Work Pictures\2005 Wood is Good\DSC02707.JPG"/>
            <p:cNvPicPr>
              <a:picLocks noChangeAspect="1" noChangeArrowheads="1"/>
            </p:cNvPicPr>
            <p:nvPr/>
          </p:nvPicPr>
          <p:blipFill rotWithShape="1"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3317200" y="14243601"/>
              <a:ext cx="779578" cy="767799"/>
            </a:xfrm>
            <a:prstGeom prst="wedgeEllipseCallout">
              <a:avLst/>
            </a:prstGeom>
            <a:noFill/>
            <a:ln w="1905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11458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Box 7"/>
          <p:cNvSpPr txBox="1">
            <a:spLocks noChangeArrowheads="1"/>
          </p:cNvSpPr>
          <p:nvPr/>
        </p:nvSpPr>
        <p:spPr bwMode="auto">
          <a:xfrm>
            <a:off x="3468689" y="153989"/>
            <a:ext cx="2801937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FFFFFF"/>
                </a:solidFill>
                <a:latin typeface="Calibri" panose="020F0502020204030204" pitchFamily="34" charset="0"/>
              </a:rPr>
              <a:t>Dr. Rado Gazo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554414" y="1498601"/>
            <a:ext cx="6770687" cy="40306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1219170">
              <a:defRPr/>
            </a:pPr>
            <a:r>
              <a:rPr lang="en-US" sz="2133" b="1" u="sng" dirty="0">
                <a:solidFill>
                  <a:prstClr val="black"/>
                </a:solidFill>
                <a:latin typeface="Calibri"/>
              </a:rPr>
              <a:t>Scientific Problem </a:t>
            </a:r>
            <a:r>
              <a:rPr lang="en-US" sz="2133" b="1" dirty="0">
                <a:solidFill>
                  <a:prstClr val="black"/>
                </a:solidFill>
                <a:latin typeface="Calibri"/>
              </a:rPr>
              <a:t>– Automated </a:t>
            </a:r>
            <a:r>
              <a:rPr lang="en-US" sz="2133" b="1" dirty="0" smtClean="0">
                <a:solidFill>
                  <a:prstClr val="black"/>
                </a:solidFill>
                <a:latin typeface="Calibri"/>
              </a:rPr>
              <a:t>Grading </a:t>
            </a:r>
            <a:r>
              <a:rPr lang="en-US" sz="2133" b="1" dirty="0">
                <a:solidFill>
                  <a:prstClr val="black"/>
                </a:solidFill>
                <a:latin typeface="Calibri"/>
              </a:rPr>
              <a:t>of </a:t>
            </a:r>
            <a:r>
              <a:rPr lang="en-US" sz="2133" b="1" dirty="0" smtClean="0">
                <a:solidFill>
                  <a:prstClr val="black"/>
                </a:solidFill>
                <a:latin typeface="Calibri"/>
              </a:rPr>
              <a:t>Hardwood </a:t>
            </a:r>
            <a:r>
              <a:rPr lang="en-US" sz="2133" b="1" dirty="0">
                <a:solidFill>
                  <a:prstClr val="black"/>
                </a:solidFill>
                <a:latin typeface="Calibri"/>
              </a:rPr>
              <a:t>L</a:t>
            </a:r>
            <a:r>
              <a:rPr lang="en-US" sz="2133" b="1" dirty="0" smtClean="0">
                <a:solidFill>
                  <a:prstClr val="black"/>
                </a:solidFill>
                <a:latin typeface="Calibri"/>
              </a:rPr>
              <a:t>umber</a:t>
            </a:r>
            <a:endParaRPr lang="en-US" sz="2133" b="1" dirty="0">
              <a:solidFill>
                <a:prstClr val="black"/>
              </a:solidFill>
              <a:latin typeface="Calibri"/>
            </a:endParaRPr>
          </a:p>
          <a:p>
            <a:pPr defTabSz="1219170">
              <a:defRPr/>
            </a:pPr>
            <a:endParaRPr lang="en-US" sz="2133" b="1" dirty="0">
              <a:solidFill>
                <a:prstClr val="black"/>
              </a:solidFill>
              <a:latin typeface="Calibri"/>
            </a:endParaRPr>
          </a:p>
          <a:p>
            <a:pPr defTabSz="1219170">
              <a:defRPr/>
            </a:pPr>
            <a:r>
              <a:rPr lang="en-US" sz="2133" b="1" u="sng" dirty="0">
                <a:solidFill>
                  <a:prstClr val="black"/>
                </a:solidFill>
                <a:latin typeface="Calibri"/>
              </a:rPr>
              <a:t>Developed Solution </a:t>
            </a:r>
            <a:r>
              <a:rPr lang="en-US" sz="2133" b="1" dirty="0">
                <a:solidFill>
                  <a:prstClr val="black"/>
                </a:solidFill>
                <a:latin typeface="Calibri"/>
              </a:rPr>
              <a:t>– World’s first hardwood lumber</a:t>
            </a:r>
          </a:p>
          <a:p>
            <a:pPr defTabSz="1219170">
              <a:defRPr/>
            </a:pPr>
            <a:r>
              <a:rPr lang="en-US" sz="2133" b="1" dirty="0">
                <a:solidFill>
                  <a:prstClr val="black"/>
                </a:solidFill>
                <a:latin typeface="Calibri"/>
              </a:rPr>
              <a:t>grading scanner and related processing optimization software</a:t>
            </a:r>
          </a:p>
          <a:p>
            <a:pPr defTabSz="1219170">
              <a:defRPr/>
            </a:pPr>
            <a:endParaRPr lang="en-US" sz="2133" b="1" dirty="0">
              <a:solidFill>
                <a:prstClr val="black"/>
              </a:solidFill>
              <a:latin typeface="Calibri"/>
            </a:endParaRPr>
          </a:p>
          <a:p>
            <a:pPr defTabSz="1219170">
              <a:defRPr/>
            </a:pPr>
            <a:r>
              <a:rPr lang="en-US" sz="2133" b="1" u="sng" dirty="0">
                <a:solidFill>
                  <a:prstClr val="black"/>
                </a:solidFill>
                <a:latin typeface="Calibri"/>
              </a:rPr>
              <a:t>Technology Transfer </a:t>
            </a:r>
            <a:r>
              <a:rPr lang="en-US" sz="2133" b="1" dirty="0">
                <a:solidFill>
                  <a:prstClr val="black"/>
                </a:solidFill>
                <a:latin typeface="Calibri"/>
              </a:rPr>
              <a:t>– 3 nation-wide demonstration workshops past 3 months. Adoption of technology by industry is on-going.</a:t>
            </a:r>
          </a:p>
          <a:p>
            <a:pPr defTabSz="1219170">
              <a:defRPr/>
            </a:pPr>
            <a:endParaRPr lang="en-US" sz="2133" b="1" dirty="0">
              <a:solidFill>
                <a:prstClr val="black"/>
              </a:solidFill>
              <a:latin typeface="Calibri"/>
            </a:endParaRPr>
          </a:p>
          <a:p>
            <a:pPr defTabSz="1219170">
              <a:defRPr/>
            </a:pPr>
            <a:endParaRPr lang="en-US" sz="2133" b="1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6868" name="Picture 3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0" t="30934" r="10008" b="32506"/>
          <a:stretch>
            <a:fillRect/>
          </a:stretch>
        </p:blipFill>
        <p:spPr bwMode="auto">
          <a:xfrm>
            <a:off x="8296275" y="26988"/>
            <a:ext cx="22352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55" t="8334" r="54443" b="53333"/>
          <a:stretch>
            <a:fillRect/>
          </a:stretch>
        </p:blipFill>
        <p:spPr bwMode="auto">
          <a:xfrm>
            <a:off x="1552575" y="28575"/>
            <a:ext cx="1828800" cy="233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0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61" r="15256" b="11443"/>
          <a:stretch>
            <a:fillRect/>
          </a:stretch>
        </p:blipFill>
        <p:spPr bwMode="auto">
          <a:xfrm>
            <a:off x="2032000" y="2819401"/>
            <a:ext cx="909638" cy="120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1" name="Subtitle 2"/>
          <p:cNvSpPr txBox="1">
            <a:spLocks/>
          </p:cNvSpPr>
          <p:nvPr/>
        </p:nvSpPr>
        <p:spPr bwMode="auto">
          <a:xfrm>
            <a:off x="1811338" y="3975100"/>
            <a:ext cx="1504950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2176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600" b="1">
                <a:solidFill>
                  <a:srgbClr val="000000"/>
                </a:solidFill>
              </a:rPr>
              <a:t>Logan Wells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600">
                <a:solidFill>
                  <a:srgbClr val="000000"/>
                </a:solidFill>
              </a:rPr>
              <a:t>Master Student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600" i="1">
                <a:solidFill>
                  <a:srgbClr val="000000"/>
                </a:solidFill>
              </a:rPr>
              <a:t>Wood Products</a:t>
            </a:r>
          </a:p>
        </p:txBody>
      </p:sp>
      <p:pic>
        <p:nvPicPr>
          <p:cNvPr id="36872" name="Picture 2" descr="MT_IHLA_Show2016_56x56_RZ_Page_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" t="864" r="1468" b="1166"/>
          <a:stretch>
            <a:fillRect/>
          </a:stretch>
        </p:blipFill>
        <p:spPr bwMode="auto">
          <a:xfrm>
            <a:off x="8296276" y="4581525"/>
            <a:ext cx="2322513" cy="226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9888" y="4902201"/>
            <a:ext cx="3846512" cy="193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1326" y="5187951"/>
            <a:ext cx="2740025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2946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>
            <a:spLocks noChangeArrowheads="1"/>
          </p:cNvSpPr>
          <p:nvPr/>
        </p:nvSpPr>
        <p:spPr bwMode="auto">
          <a:xfrm>
            <a:off x="1524000" y="1"/>
            <a:ext cx="9144000" cy="1958975"/>
          </a:xfrm>
          <a:prstGeom prst="rect">
            <a:avLst/>
          </a:prstGeom>
          <a:solidFill>
            <a:schemeClr val="accent4">
              <a:lumMod val="85000"/>
              <a:lumOff val="15000"/>
            </a:schemeClr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title"/>
          </p:nvPr>
        </p:nvSpPr>
        <p:spPr>
          <a:xfrm>
            <a:off x="1676400" y="457200"/>
            <a:ext cx="8686800" cy="1143000"/>
          </a:xfrm>
        </p:spPr>
        <p:txBody>
          <a:bodyPr/>
          <a:lstStyle/>
          <a:p>
            <a:r>
              <a:rPr lang="en-US" altLang="en-US" sz="2400" b="1">
                <a:solidFill>
                  <a:srgbClr val="FFC000"/>
                </a:solidFill>
              </a:rPr>
              <a:t>Hardwood industry contributes $17 billion to IN economy</a:t>
            </a:r>
            <a:br>
              <a:rPr lang="en-US" altLang="en-US" sz="2400" b="1">
                <a:solidFill>
                  <a:srgbClr val="FFC000"/>
                </a:solidFill>
              </a:rPr>
            </a:br>
            <a:r>
              <a:rPr lang="en-US" altLang="en-US" sz="2400" b="1">
                <a:solidFill>
                  <a:srgbClr val="FFC000"/>
                </a:solidFill>
              </a:rPr>
              <a:t>(# 1 in the manufacture of kitchen cabinets,</a:t>
            </a:r>
            <a:br>
              <a:rPr lang="en-US" altLang="en-US" sz="2400" b="1">
                <a:solidFill>
                  <a:srgbClr val="FFC000"/>
                </a:solidFill>
              </a:rPr>
            </a:br>
            <a:r>
              <a:rPr lang="en-US" altLang="en-US" sz="2400" b="1">
                <a:solidFill>
                  <a:srgbClr val="FFC000"/>
                </a:solidFill>
              </a:rPr>
              <a:t> wood office furniture and mobile homes). </a:t>
            </a:r>
          </a:p>
        </p:txBody>
      </p:sp>
      <p:pic>
        <p:nvPicPr>
          <p:cNvPr id="21508" name="Picture 5" descr="Life is Woo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958976"/>
            <a:ext cx="9144000" cy="497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997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Box 7"/>
          <p:cNvSpPr txBox="1">
            <a:spLocks noChangeArrowheads="1"/>
          </p:cNvSpPr>
          <p:nvPr/>
        </p:nvSpPr>
        <p:spPr bwMode="auto">
          <a:xfrm>
            <a:off x="3468689" y="153989"/>
            <a:ext cx="2801937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FFFFFF"/>
                </a:solidFill>
                <a:latin typeface="Calibri" panose="020F0502020204030204" pitchFamily="34" charset="0"/>
              </a:rPr>
              <a:t>Dr. Rado Gazo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468688" y="1498600"/>
            <a:ext cx="7199312" cy="50165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1219170">
              <a:defRPr/>
            </a:pPr>
            <a:r>
              <a:rPr lang="en-US" sz="2133" b="1" u="sng" dirty="0">
                <a:solidFill>
                  <a:prstClr val="black"/>
                </a:solidFill>
                <a:latin typeface="Calibri"/>
              </a:rPr>
              <a:t>Scientific Problem </a:t>
            </a:r>
            <a:r>
              <a:rPr lang="en-US" sz="2133" b="1" dirty="0">
                <a:solidFill>
                  <a:prstClr val="black"/>
                </a:solidFill>
                <a:latin typeface="Calibri"/>
              </a:rPr>
              <a:t>– Measuring and Optimizing True Sustainability of Supply Chains.</a:t>
            </a:r>
          </a:p>
          <a:p>
            <a:pPr defTabSz="1219170">
              <a:defRPr/>
            </a:pPr>
            <a:endParaRPr lang="en-US" sz="2133" b="1" dirty="0">
              <a:solidFill>
                <a:prstClr val="black"/>
              </a:solidFill>
              <a:latin typeface="Calibri"/>
            </a:endParaRPr>
          </a:p>
          <a:p>
            <a:pPr defTabSz="1219170">
              <a:defRPr/>
            </a:pPr>
            <a:r>
              <a:rPr lang="en-US" sz="2133" b="1" u="sng" dirty="0">
                <a:solidFill>
                  <a:prstClr val="black"/>
                </a:solidFill>
                <a:latin typeface="Calibri"/>
              </a:rPr>
              <a:t>Developed Solution </a:t>
            </a:r>
            <a:r>
              <a:rPr lang="en-US" sz="2133" b="1" dirty="0">
                <a:solidFill>
                  <a:prstClr val="black"/>
                </a:solidFill>
                <a:latin typeface="Calibri"/>
              </a:rPr>
              <a:t>– A new </a:t>
            </a:r>
            <a:r>
              <a:rPr lang="en-US" sz="2133" b="1" dirty="0">
                <a:solidFill>
                  <a:srgbClr val="FF0000"/>
                </a:solidFill>
                <a:latin typeface="Calibri"/>
              </a:rPr>
              <a:t>S</a:t>
            </a:r>
            <a:r>
              <a:rPr lang="en-US" sz="2133" b="1" dirty="0">
                <a:solidFill>
                  <a:prstClr val="black"/>
                </a:solidFill>
                <a:latin typeface="Calibri"/>
              </a:rPr>
              <a:t>ustainability </a:t>
            </a:r>
            <a:r>
              <a:rPr lang="en-US" sz="2133" b="1" dirty="0">
                <a:solidFill>
                  <a:srgbClr val="FF0000"/>
                </a:solidFill>
                <a:latin typeface="Calibri"/>
              </a:rPr>
              <a:t>B</a:t>
            </a:r>
            <a:r>
              <a:rPr lang="en-US" sz="2133" b="1" dirty="0">
                <a:solidFill>
                  <a:prstClr val="black"/>
                </a:solidFill>
                <a:latin typeface="Calibri"/>
              </a:rPr>
              <a:t>enchmarking </a:t>
            </a:r>
            <a:r>
              <a:rPr lang="en-US" sz="2133" b="1" dirty="0">
                <a:solidFill>
                  <a:srgbClr val="FF0000"/>
                </a:solidFill>
                <a:latin typeface="Calibri"/>
              </a:rPr>
              <a:t>T</a:t>
            </a:r>
            <a:r>
              <a:rPr lang="en-US" sz="2133" b="1" dirty="0">
                <a:solidFill>
                  <a:prstClr val="black"/>
                </a:solidFill>
                <a:latin typeface="Calibri"/>
              </a:rPr>
              <a:t>ool</a:t>
            </a:r>
          </a:p>
          <a:p>
            <a:pPr defTabSz="1219170">
              <a:defRPr/>
            </a:pPr>
            <a:endParaRPr lang="en-US" sz="2133" b="1" dirty="0">
              <a:solidFill>
                <a:prstClr val="black"/>
              </a:solidFill>
              <a:latin typeface="Calibri"/>
            </a:endParaRPr>
          </a:p>
          <a:p>
            <a:pPr defTabSz="1219170">
              <a:defRPr/>
            </a:pPr>
            <a:endParaRPr lang="en-US" sz="2133" b="1" dirty="0">
              <a:solidFill>
                <a:prstClr val="black"/>
              </a:solidFill>
              <a:latin typeface="Calibri"/>
            </a:endParaRPr>
          </a:p>
          <a:p>
            <a:pPr defTabSz="1219170">
              <a:defRPr/>
            </a:pPr>
            <a:endParaRPr lang="en-US" sz="2133" b="1" u="sng" dirty="0">
              <a:solidFill>
                <a:prstClr val="black"/>
              </a:solidFill>
              <a:latin typeface="Calibri"/>
            </a:endParaRPr>
          </a:p>
          <a:p>
            <a:pPr defTabSz="1219170">
              <a:defRPr/>
            </a:pPr>
            <a:endParaRPr lang="en-US" sz="2133" b="1" u="sng" dirty="0">
              <a:solidFill>
                <a:prstClr val="black"/>
              </a:solidFill>
              <a:latin typeface="Calibri"/>
            </a:endParaRPr>
          </a:p>
          <a:p>
            <a:pPr defTabSz="1219170">
              <a:defRPr/>
            </a:pPr>
            <a:endParaRPr lang="en-US" sz="2133" b="1" u="sng" dirty="0">
              <a:solidFill>
                <a:prstClr val="black"/>
              </a:solidFill>
              <a:latin typeface="Calibri"/>
            </a:endParaRPr>
          </a:p>
          <a:p>
            <a:pPr defTabSz="1219170">
              <a:defRPr/>
            </a:pPr>
            <a:r>
              <a:rPr lang="en-US" sz="2133" b="1" u="sng" dirty="0">
                <a:solidFill>
                  <a:prstClr val="black"/>
                </a:solidFill>
                <a:latin typeface="Calibri"/>
              </a:rPr>
              <a:t>What you have found so far</a:t>
            </a:r>
            <a:r>
              <a:rPr lang="en-US" sz="2133" b="1" dirty="0">
                <a:solidFill>
                  <a:prstClr val="black"/>
                </a:solidFill>
                <a:latin typeface="Calibri"/>
              </a:rPr>
              <a:t> – A completely new sustainability framework with a deployment plan has been developed. 1 Fortune 500 company (Amazon) and 1 international wood products manufacturer (Starwood) have been invited to become collaboration partners.</a:t>
            </a:r>
          </a:p>
          <a:p>
            <a:pPr defTabSz="1219170">
              <a:defRPr/>
            </a:pPr>
            <a:endParaRPr lang="en-US" sz="2133" b="1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7892" name="Picture 3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0" t="30934" r="10008" b="32506"/>
          <a:stretch>
            <a:fillRect/>
          </a:stretch>
        </p:blipFill>
        <p:spPr bwMode="auto">
          <a:xfrm>
            <a:off x="8296275" y="26988"/>
            <a:ext cx="22352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3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55" t="8334" r="54443" b="53333"/>
          <a:stretch>
            <a:fillRect/>
          </a:stretch>
        </p:blipFill>
        <p:spPr bwMode="auto">
          <a:xfrm>
            <a:off x="1552575" y="28575"/>
            <a:ext cx="1828800" cy="233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4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03" t="2284" r="9120" b="18974"/>
          <a:stretch>
            <a:fillRect/>
          </a:stretch>
        </p:blipFill>
        <p:spPr bwMode="auto">
          <a:xfrm>
            <a:off x="2001839" y="2616201"/>
            <a:ext cx="917575" cy="122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5" name="TextBox 6"/>
          <p:cNvSpPr txBox="1">
            <a:spLocks noChangeArrowheads="1"/>
          </p:cNvSpPr>
          <p:nvPr/>
        </p:nvSpPr>
        <p:spPr bwMode="auto">
          <a:xfrm>
            <a:off x="1449387" y="3794126"/>
            <a:ext cx="2003426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600" b="1">
                <a:solidFill>
                  <a:srgbClr val="000000"/>
                </a:solidFill>
                <a:latin typeface="Calibri" panose="020F0502020204030204" pitchFamily="34" charset="0"/>
              </a:rPr>
              <a:t>Cagatay Tasdemir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600">
                <a:solidFill>
                  <a:srgbClr val="000000"/>
                </a:solidFill>
                <a:latin typeface="Calibri" panose="020F0502020204030204" pitchFamily="34" charset="0"/>
              </a:rPr>
              <a:t>PhD. Candidate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600" i="1">
                <a:solidFill>
                  <a:srgbClr val="000000"/>
                </a:solidFill>
                <a:latin typeface="Calibri" panose="020F0502020204030204" pitchFamily="34" charset="0"/>
              </a:rPr>
              <a:t>Wood Products and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600" i="1">
                <a:solidFill>
                  <a:srgbClr val="000000"/>
                </a:solidFill>
                <a:latin typeface="Calibri" panose="020F0502020204030204" pitchFamily="34" charset="0"/>
              </a:rPr>
              <a:t>Industrial Engineering</a:t>
            </a:r>
          </a:p>
        </p:txBody>
      </p:sp>
      <p:pic>
        <p:nvPicPr>
          <p:cNvPr id="9" name="Picture 6" descr="https://www.freelogoservices.com/api/main/ph/zjHl2lgef9cYrQL0JFa7kzbw2vuCqB9ImB...L1zd9OXdE9g5shnN1i...Bv9ettdV9dsBUGw0pY"/>
          <p:cNvPicPr>
            <a:picLocks noChangeAspect="1" noChangeArrowheads="1"/>
          </p:cNvPicPr>
          <p:nvPr/>
        </p:nvPicPr>
        <p:blipFill rotWithShape="1">
          <a:blip r:embed="rId5"/>
          <a:srcRect t="11962" b="13984"/>
          <a:stretch/>
        </p:blipFill>
        <p:spPr bwMode="auto">
          <a:xfrm>
            <a:off x="3722689" y="2921001"/>
            <a:ext cx="1970087" cy="1128713"/>
          </a:xfrm>
          <a:prstGeom prst="rect">
            <a:avLst/>
          </a:prstGeom>
          <a:ln w="38100"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564188" y="3259139"/>
            <a:ext cx="1262062" cy="4206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1219170">
              <a:defRPr/>
            </a:pPr>
            <a:r>
              <a:rPr lang="en-US" sz="2133" dirty="0">
                <a:solidFill>
                  <a:prstClr val="black"/>
                </a:solidFill>
                <a:latin typeface="Calibri"/>
              </a:rPr>
              <a:t>Fueled by</a:t>
            </a:r>
          </a:p>
        </p:txBody>
      </p:sp>
      <p:pic>
        <p:nvPicPr>
          <p:cNvPr id="10" name="Picture 10" descr="Related imag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1489" y="2836863"/>
            <a:ext cx="839787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4" descr="Image result for life cycle assessmen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13" r="13283"/>
          <a:stretch>
            <a:fillRect/>
          </a:stretch>
        </p:blipFill>
        <p:spPr bwMode="auto">
          <a:xfrm>
            <a:off x="9075738" y="2879725"/>
            <a:ext cx="8572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6" descr="Image result for lean philosophy pill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8" t="19156" r="7173" b="18497"/>
          <a:stretch>
            <a:fillRect/>
          </a:stretch>
        </p:blipFill>
        <p:spPr bwMode="auto">
          <a:xfrm rot="19491930">
            <a:off x="7013576" y="3225800"/>
            <a:ext cx="9318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6878639" y="3711575"/>
            <a:ext cx="10810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600" i="1">
                <a:solidFill>
                  <a:srgbClr val="000000"/>
                </a:solidFill>
                <a:latin typeface="Calibri" panose="020F0502020204030204" pitchFamily="34" charset="0"/>
              </a:rPr>
              <a:t>Lean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600" i="1">
                <a:solidFill>
                  <a:srgbClr val="000000"/>
                </a:solidFill>
                <a:latin typeface="Calibri" panose="020F0502020204030204" pitchFamily="34" charset="0"/>
              </a:rPr>
              <a:t>Philosophy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8015289" y="3713163"/>
            <a:ext cx="992187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600" i="1">
                <a:solidFill>
                  <a:srgbClr val="000000"/>
                </a:solidFill>
                <a:latin typeface="Calibri" panose="020F0502020204030204" pitchFamily="34" charset="0"/>
              </a:rPr>
              <a:t>Triple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600" i="1">
                <a:solidFill>
                  <a:srgbClr val="000000"/>
                </a:solidFill>
                <a:latin typeface="Calibri" panose="020F0502020204030204" pitchFamily="34" charset="0"/>
              </a:rPr>
              <a:t>Bottom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600" i="1">
                <a:solidFill>
                  <a:srgbClr val="000000"/>
                </a:solidFill>
                <a:latin typeface="Calibri" panose="020F0502020204030204" pitchFamily="34" charset="0"/>
              </a:rPr>
              <a:t>Line (TBL)</a:t>
            </a: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9142413" y="3711576"/>
            <a:ext cx="1389062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600" i="1">
                <a:solidFill>
                  <a:srgbClr val="000000"/>
                </a:solidFill>
                <a:latin typeface="Calibri" panose="020F0502020204030204" pitchFamily="34" charset="0"/>
              </a:rPr>
              <a:t>Life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600" i="1">
                <a:solidFill>
                  <a:srgbClr val="000000"/>
                </a:solidFill>
                <a:latin typeface="Calibri" panose="020F0502020204030204" pitchFamily="34" charset="0"/>
              </a:rPr>
              <a:t>Cycle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600" i="1">
                <a:solidFill>
                  <a:srgbClr val="000000"/>
                </a:solidFill>
                <a:latin typeface="Calibri" panose="020F0502020204030204" pitchFamily="34" charset="0"/>
              </a:rPr>
              <a:t>Analyses (LCA)</a:t>
            </a:r>
          </a:p>
        </p:txBody>
      </p:sp>
      <p:pic>
        <p:nvPicPr>
          <p:cNvPr id="18" name="Picture 4" descr="http://www.starwood.com.tr/Content/Themes/starwood/images/logo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45" r="9183" b="24937"/>
          <a:stretch>
            <a:fillRect/>
          </a:stretch>
        </p:blipFill>
        <p:spPr bwMode="auto">
          <a:xfrm>
            <a:off x="5584825" y="6105525"/>
            <a:ext cx="1030288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 descr="Image result for amazon logo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000" y="6172200"/>
            <a:ext cx="1671638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6403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59" t="1968" r="10432" b="16020"/>
          <a:stretch>
            <a:fillRect/>
          </a:stretch>
        </p:blipFill>
        <p:spPr bwMode="auto">
          <a:xfrm>
            <a:off x="1706564" y="196851"/>
            <a:ext cx="1787525" cy="237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5" name="TextBox 7"/>
          <p:cNvSpPr txBox="1">
            <a:spLocks noChangeArrowheads="1"/>
          </p:cNvSpPr>
          <p:nvPr/>
        </p:nvSpPr>
        <p:spPr bwMode="auto">
          <a:xfrm>
            <a:off x="3770313" y="125413"/>
            <a:ext cx="3200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FFFFFF"/>
                </a:solidFill>
                <a:latin typeface="Calibri" panose="020F0502020204030204" pitchFamily="34" charset="0"/>
              </a:rPr>
              <a:t>Dr. Eva Haviarova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752850" y="1303338"/>
            <a:ext cx="6313488" cy="10779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1219170">
              <a:defRPr/>
            </a:pPr>
            <a:r>
              <a:rPr lang="en-US" sz="2133" b="1" dirty="0" smtClean="0">
                <a:solidFill>
                  <a:prstClr val="black"/>
                </a:solidFill>
                <a:latin typeface="Calibri"/>
              </a:rPr>
              <a:t>Projects</a:t>
            </a:r>
            <a:endParaRPr lang="en-US" sz="2133" b="1" dirty="0">
              <a:solidFill>
                <a:prstClr val="black"/>
              </a:solidFill>
              <a:latin typeface="Calibri"/>
            </a:endParaRPr>
          </a:p>
          <a:p>
            <a:pPr marL="285744" indent="-285744" defTabSz="1219170">
              <a:buFont typeface="Arial" panose="020B0604020202020204" pitchFamily="34" charset="0"/>
              <a:buChar char="•"/>
              <a:defRPr/>
            </a:pPr>
            <a:r>
              <a:rPr lang="en-US" sz="2133" dirty="0">
                <a:solidFill>
                  <a:prstClr val="black"/>
                </a:solidFill>
                <a:latin typeface="Calibri"/>
              </a:rPr>
              <a:t>Furniture Strength Design - Allowable Design Values </a:t>
            </a:r>
          </a:p>
          <a:p>
            <a:pPr marL="285744" indent="-285744" defTabSz="1219170">
              <a:buFont typeface="Arial" panose="020B0604020202020204" pitchFamily="34" charset="0"/>
              <a:buChar char="•"/>
              <a:defRPr/>
            </a:pPr>
            <a:r>
              <a:rPr lang="en-US" sz="2133" dirty="0">
                <a:solidFill>
                  <a:prstClr val="black"/>
                </a:solidFill>
                <a:latin typeface="Calibri"/>
              </a:rPr>
              <a:t>Adding Value to Hardwoods – Innovative uses</a:t>
            </a:r>
          </a:p>
        </p:txBody>
      </p:sp>
      <p:pic>
        <p:nvPicPr>
          <p:cNvPr id="38917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2" t="-2402" r="1820" b="2402"/>
          <a:stretch>
            <a:fillRect/>
          </a:stretch>
        </p:blipFill>
        <p:spPr bwMode="auto">
          <a:xfrm>
            <a:off x="2255838" y="2765426"/>
            <a:ext cx="925512" cy="123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8" name="Picture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52" t="6422" r="10709" b="22426"/>
          <a:stretch>
            <a:fillRect/>
          </a:stretch>
        </p:blipFill>
        <p:spPr bwMode="auto">
          <a:xfrm>
            <a:off x="2268539" y="4859338"/>
            <a:ext cx="877887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9" name="Subtitle 2"/>
          <p:cNvSpPr txBox="1">
            <a:spLocks/>
          </p:cNvSpPr>
          <p:nvPr/>
        </p:nvSpPr>
        <p:spPr bwMode="auto">
          <a:xfrm>
            <a:off x="1706564" y="6027738"/>
            <a:ext cx="2001837" cy="989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60960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2286000" indent="-284163" defTabSz="60960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4572000" indent="-227013" defTabSz="60960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6858000" indent="-227013" defTabSz="60960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9144000" indent="-227013" defTabSz="60960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9601200" indent="-227013" defTabSz="60960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10058400" indent="-227013" defTabSz="60960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0515600" indent="-227013" defTabSz="60960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0972800" indent="-227013" defTabSz="60960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600" b="1">
                <a:solidFill>
                  <a:srgbClr val="000000"/>
                </a:solidFill>
              </a:rPr>
              <a:t>Yue Zhao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600">
                <a:solidFill>
                  <a:srgbClr val="000000"/>
                </a:solidFill>
              </a:rPr>
              <a:t>Master Student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600" i="1">
                <a:solidFill>
                  <a:srgbClr val="000000"/>
                </a:solidFill>
              </a:rPr>
              <a:t>Wood Science</a:t>
            </a:r>
          </a:p>
        </p:txBody>
      </p:sp>
      <p:sp>
        <p:nvSpPr>
          <p:cNvPr id="38920" name="TextBox 28"/>
          <p:cNvSpPr txBox="1">
            <a:spLocks noChangeArrowheads="1"/>
          </p:cNvSpPr>
          <p:nvPr/>
        </p:nvSpPr>
        <p:spPr bwMode="auto">
          <a:xfrm>
            <a:off x="1373188" y="3962400"/>
            <a:ext cx="2690813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600" b="1">
                <a:solidFill>
                  <a:srgbClr val="000000"/>
                </a:solidFill>
                <a:latin typeface="Calibri" panose="020F0502020204030204" pitchFamily="34" charset="0"/>
              </a:rPr>
              <a:t>Mesut Uysal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600">
                <a:solidFill>
                  <a:srgbClr val="000000"/>
                </a:solidFill>
                <a:latin typeface="Calibri" panose="020F0502020204030204" pitchFamily="34" charset="0"/>
              </a:rPr>
              <a:t>PhD. Candidate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600" i="1">
                <a:solidFill>
                  <a:srgbClr val="000000"/>
                </a:solidFill>
                <a:latin typeface="Calibri" panose="020F0502020204030204" pitchFamily="34" charset="0"/>
              </a:rPr>
              <a:t>Furniture Strength Design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529014" y="2757489"/>
            <a:ext cx="4625975" cy="19383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1219170">
              <a:defRPr/>
            </a:pPr>
            <a:r>
              <a:rPr lang="en-US" sz="2000" b="1" dirty="0">
                <a:solidFill>
                  <a:prstClr val="black"/>
                </a:solidFill>
                <a:latin typeface="Calibri"/>
              </a:rPr>
              <a:t>Lower Tolerance Limits for Furniture Industry</a:t>
            </a:r>
          </a:p>
          <a:p>
            <a:pPr marL="171446" indent="-171446" defTabSz="1219170"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prstClr val="black"/>
                </a:solidFill>
                <a:latin typeface="Calibri"/>
              </a:rPr>
              <a:t>Wood Mechanics</a:t>
            </a:r>
          </a:p>
          <a:p>
            <a:pPr marL="171446" indent="-171446" defTabSz="1219170"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prstClr val="black"/>
                </a:solidFill>
                <a:latin typeface="Calibri"/>
              </a:rPr>
              <a:t>Furniture Strength Design</a:t>
            </a:r>
          </a:p>
          <a:p>
            <a:pPr marL="171446" indent="-171446" defTabSz="1219170"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prstClr val="black"/>
                </a:solidFill>
                <a:latin typeface="Calibri"/>
              </a:rPr>
              <a:t>Computer Aided Design</a:t>
            </a:r>
          </a:p>
          <a:p>
            <a:pPr marL="171446" indent="-171446" defTabSz="1219170"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prstClr val="black"/>
                </a:solidFill>
                <a:latin typeface="Calibri"/>
              </a:rPr>
              <a:t>Finite Element Analysis</a:t>
            </a:r>
          </a:p>
        </p:txBody>
      </p:sp>
      <p:sp>
        <p:nvSpPr>
          <p:cNvPr id="31" name="Rectangle 30"/>
          <p:cNvSpPr/>
          <p:nvPr/>
        </p:nvSpPr>
        <p:spPr>
          <a:xfrm>
            <a:off x="3529013" y="4911726"/>
            <a:ext cx="4951412" cy="1323975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1219170">
              <a:defRPr/>
            </a:pPr>
            <a:r>
              <a:rPr lang="en-US" sz="2000" b="1" dirty="0">
                <a:solidFill>
                  <a:prstClr val="black"/>
                </a:solidFill>
                <a:latin typeface="Calibri"/>
              </a:rPr>
              <a:t>Alternative Uses for U.S. Hardwoods</a:t>
            </a:r>
          </a:p>
          <a:p>
            <a:pPr marL="171446" indent="-171446" defTabSz="1219170"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prstClr val="black"/>
                </a:solidFill>
                <a:latin typeface="Calibri"/>
              </a:rPr>
              <a:t>Musical Instruments</a:t>
            </a:r>
          </a:p>
          <a:p>
            <a:pPr marL="171446" indent="-171446" defTabSz="1219170"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prstClr val="black"/>
                </a:solidFill>
                <a:latin typeface="Calibri"/>
              </a:rPr>
              <a:t>Furniture Design</a:t>
            </a:r>
          </a:p>
          <a:p>
            <a:pPr marL="171446" indent="-171446" defTabSz="1219170"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prstClr val="black"/>
                </a:solidFill>
                <a:latin typeface="Calibri"/>
              </a:rPr>
              <a:t>International Trade</a:t>
            </a:r>
          </a:p>
        </p:txBody>
      </p:sp>
      <p:pic>
        <p:nvPicPr>
          <p:cNvPr id="38923" name="Picture 3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0" t="30934" r="10008" b="32506"/>
          <a:stretch>
            <a:fillRect/>
          </a:stretch>
        </p:blipFill>
        <p:spPr bwMode="auto">
          <a:xfrm>
            <a:off x="8278813" y="120650"/>
            <a:ext cx="22352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4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9725" y="4851401"/>
            <a:ext cx="25336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5" name="Picture 3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2650" y="2381250"/>
            <a:ext cx="2058988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2989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461"/>
          <a:stretch>
            <a:fillRect/>
          </a:stretch>
        </p:blipFill>
        <p:spPr bwMode="auto">
          <a:xfrm>
            <a:off x="3494088" y="4576763"/>
            <a:ext cx="4883150" cy="229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39" name="Obrázo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9188" y="2747964"/>
            <a:ext cx="2411412" cy="154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0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59" t="1968" r="10432" b="16020"/>
          <a:stretch>
            <a:fillRect/>
          </a:stretch>
        </p:blipFill>
        <p:spPr bwMode="auto">
          <a:xfrm>
            <a:off x="1706564" y="196851"/>
            <a:ext cx="1787525" cy="237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1" name="TextBox 7"/>
          <p:cNvSpPr txBox="1">
            <a:spLocks noChangeArrowheads="1"/>
          </p:cNvSpPr>
          <p:nvPr/>
        </p:nvSpPr>
        <p:spPr bwMode="auto">
          <a:xfrm>
            <a:off x="3770313" y="125413"/>
            <a:ext cx="3200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FFFFFF"/>
                </a:solidFill>
                <a:latin typeface="Calibri" panose="020F0502020204030204" pitchFamily="34" charset="0"/>
              </a:rPr>
              <a:t>Dr. Eva Haviarova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973514" y="1058864"/>
            <a:ext cx="6313487" cy="14065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1219170">
              <a:defRPr/>
            </a:pPr>
            <a:r>
              <a:rPr lang="en-US" sz="2133" b="1" dirty="0" smtClean="0">
                <a:solidFill>
                  <a:prstClr val="black"/>
                </a:solidFill>
                <a:latin typeface="Calibri"/>
              </a:rPr>
              <a:t>Projects:</a:t>
            </a:r>
            <a:endParaRPr lang="en-US" sz="2133" b="1" dirty="0">
              <a:solidFill>
                <a:prstClr val="black"/>
              </a:solidFill>
              <a:latin typeface="Calibri"/>
            </a:endParaRPr>
          </a:p>
          <a:p>
            <a:pPr marL="285744" indent="-285744" defTabSz="1219170">
              <a:buFont typeface="Arial" panose="020B0604020202020204" pitchFamily="34" charset="0"/>
              <a:buChar char="•"/>
              <a:defRPr/>
            </a:pPr>
            <a:r>
              <a:rPr lang="en-US" sz="2133" dirty="0">
                <a:solidFill>
                  <a:prstClr val="black"/>
                </a:solidFill>
                <a:latin typeface="Calibri"/>
              </a:rPr>
              <a:t>Sustainable Product Development</a:t>
            </a:r>
          </a:p>
          <a:p>
            <a:pPr marL="285744" indent="-285744" defTabSz="1219170">
              <a:buFont typeface="Arial" panose="020B0604020202020204" pitchFamily="34" charset="0"/>
              <a:buChar char="•"/>
              <a:defRPr/>
            </a:pPr>
            <a:r>
              <a:rPr lang="en-US" sz="2133" dirty="0">
                <a:solidFill>
                  <a:prstClr val="black"/>
                </a:solidFill>
                <a:latin typeface="Calibri"/>
              </a:rPr>
              <a:t>Product Environmental Footprint – (LCA)</a:t>
            </a:r>
          </a:p>
          <a:p>
            <a:pPr marL="285744" indent="-285744" defTabSz="1219170">
              <a:buFont typeface="Arial" panose="020B0604020202020204" pitchFamily="34" charset="0"/>
              <a:buChar char="•"/>
              <a:defRPr/>
            </a:pPr>
            <a:endParaRPr lang="en-US" sz="2133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9943" name="Picture 3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0" t="30934" r="10008" b="32506"/>
          <a:stretch>
            <a:fillRect/>
          </a:stretch>
        </p:blipFill>
        <p:spPr bwMode="auto">
          <a:xfrm>
            <a:off x="8278813" y="120650"/>
            <a:ext cx="22352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4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1176" y="2744788"/>
            <a:ext cx="2513013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5" name="Picture 2" descr="C:\Documents and Settings\hzhou\Desktop\2008-08-02 lap backup\FNR 484\2007 FNR 484 posters\CC poster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702" r="51111"/>
          <a:stretch>
            <a:fillRect/>
          </a:stretch>
        </p:blipFill>
        <p:spPr bwMode="auto">
          <a:xfrm>
            <a:off x="1503362" y="4800600"/>
            <a:ext cx="2154238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6" name="Picture 6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0" y="2709864"/>
            <a:ext cx="2171700" cy="93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7" name="Obrázok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21" r="21353"/>
          <a:stretch>
            <a:fillRect/>
          </a:stretch>
        </p:blipFill>
        <p:spPr bwMode="auto">
          <a:xfrm>
            <a:off x="5583238" y="3446464"/>
            <a:ext cx="558800" cy="1049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8" name="Obrázok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5101" y="3568700"/>
            <a:ext cx="847725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9" name="Obrázok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56" t="8397" r="19466" b="4581"/>
          <a:stretch>
            <a:fillRect/>
          </a:stretch>
        </p:blipFill>
        <p:spPr bwMode="auto">
          <a:xfrm>
            <a:off x="4894263" y="3470276"/>
            <a:ext cx="576262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50" name="Picture 67" descr="http://www.steelcase.com/en/Company/sustainability/PublishingImages/Icons/LCA-use_t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7213" y="2859088"/>
            <a:ext cx="1555750" cy="148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51" name="Picture 68" descr="http://www.steelcase.com/en/Company/sustainability/PublishingImages/Icons/LCA-endoflife_t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3564" y="2789239"/>
            <a:ext cx="858837" cy="93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52" name="Title 1"/>
          <p:cNvSpPr txBox="1">
            <a:spLocks/>
          </p:cNvSpPr>
          <p:nvPr/>
        </p:nvSpPr>
        <p:spPr bwMode="auto">
          <a:xfrm>
            <a:off x="2422526" y="3270250"/>
            <a:ext cx="600075" cy="84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5400" b="1">
                <a:solidFill>
                  <a:srgbClr val="C00000"/>
                </a:solidFill>
                <a:latin typeface="Arial" panose="020B0604020202020204" pitchFamily="34" charset="0"/>
              </a:rPr>
              <a:t>?</a:t>
            </a:r>
          </a:p>
        </p:txBody>
      </p:sp>
      <p:pic>
        <p:nvPicPr>
          <p:cNvPr id="39953" name="Picture 2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418"/>
          <a:stretch>
            <a:fillRect/>
          </a:stretch>
        </p:blipFill>
        <p:spPr bwMode="auto">
          <a:xfrm>
            <a:off x="7054850" y="4687888"/>
            <a:ext cx="3613150" cy="2189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4860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8814" y="5265738"/>
            <a:ext cx="2389187" cy="159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0963" name="Predmet 24"/>
          <p:cNvGraphicFramePr>
            <a:graphicFrameLocks noChangeAspect="1"/>
          </p:cNvGraphicFramePr>
          <p:nvPr/>
        </p:nvGraphicFramePr>
        <p:xfrm>
          <a:off x="6096001" y="5256214"/>
          <a:ext cx="2513013" cy="1601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3" name="Bitna slika" r:id="rId4" imgW="2685714" imgH="1685714" progId="Paint.Picture">
                  <p:embed/>
                </p:oleObj>
              </mc:Choice>
              <mc:Fallback>
                <p:oleObj name="Bitna slika" r:id="rId4" imgW="2685714" imgH="1685714" progId="Paint.Picture">
                  <p:embed/>
                  <p:pic>
                    <p:nvPicPr>
                      <p:cNvPr id="40963" name="Predmet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1" y="5256214"/>
                        <a:ext cx="2513013" cy="16017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0964" name="Picture 11" descr="RMHOUS~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6564" y="5559426"/>
            <a:ext cx="1417637" cy="123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5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59" t="1968" r="10432" b="16020"/>
          <a:stretch>
            <a:fillRect/>
          </a:stretch>
        </p:blipFill>
        <p:spPr bwMode="auto">
          <a:xfrm>
            <a:off x="1706564" y="196851"/>
            <a:ext cx="1787525" cy="237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6" name="TextBox 7"/>
          <p:cNvSpPr txBox="1">
            <a:spLocks noChangeArrowheads="1"/>
          </p:cNvSpPr>
          <p:nvPr/>
        </p:nvSpPr>
        <p:spPr bwMode="auto">
          <a:xfrm>
            <a:off x="3770313" y="125413"/>
            <a:ext cx="3200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FFFFFF"/>
                </a:solidFill>
                <a:latin typeface="Calibri" panose="020F0502020204030204" pitchFamily="34" charset="0"/>
              </a:rPr>
              <a:t>Dr. Eva Haviarova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038600" y="1228725"/>
            <a:ext cx="6311900" cy="14049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1219170">
              <a:defRPr/>
            </a:pPr>
            <a:r>
              <a:rPr lang="en-US" sz="2133" b="1" dirty="0">
                <a:solidFill>
                  <a:prstClr val="black"/>
                </a:solidFill>
                <a:latin typeface="Calibri"/>
              </a:rPr>
              <a:t>Research Project:</a:t>
            </a:r>
          </a:p>
          <a:p>
            <a:pPr marL="285744" indent="-285744" defTabSz="1219170">
              <a:buFont typeface="Arial" panose="020B0604020202020204" pitchFamily="34" charset="0"/>
              <a:buChar char="•"/>
              <a:defRPr/>
            </a:pPr>
            <a:r>
              <a:rPr lang="en-US" sz="2133" dirty="0">
                <a:solidFill>
                  <a:prstClr val="black"/>
                </a:solidFill>
                <a:latin typeface="Calibri"/>
              </a:rPr>
              <a:t>School Furniture for Developing World</a:t>
            </a:r>
          </a:p>
          <a:p>
            <a:pPr marL="285744" indent="-285744" defTabSz="1219170">
              <a:buFont typeface="Arial" panose="020B0604020202020204" pitchFamily="34" charset="0"/>
              <a:buChar char="•"/>
              <a:defRPr/>
            </a:pPr>
            <a:r>
              <a:rPr lang="en-US" sz="2133" dirty="0">
                <a:solidFill>
                  <a:prstClr val="black"/>
                </a:solidFill>
                <a:latin typeface="Calibri"/>
              </a:rPr>
              <a:t>Small Diameter Timber Use</a:t>
            </a:r>
          </a:p>
          <a:p>
            <a:pPr marL="285744" indent="-285744" defTabSz="1219170">
              <a:buFont typeface="Arial" panose="020B0604020202020204" pitchFamily="34" charset="0"/>
              <a:buChar char="•"/>
              <a:defRPr/>
            </a:pPr>
            <a:r>
              <a:rPr lang="en-US" sz="2133" dirty="0">
                <a:solidFill>
                  <a:prstClr val="black"/>
                </a:solidFill>
                <a:latin typeface="Calibri"/>
              </a:rPr>
              <a:t>Hardwood CLT</a:t>
            </a:r>
          </a:p>
        </p:txBody>
      </p:sp>
      <p:pic>
        <p:nvPicPr>
          <p:cNvPr id="40968" name="Picture 3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0" t="30934" r="10008" b="32506"/>
          <a:stretch>
            <a:fillRect/>
          </a:stretch>
        </p:blipFill>
        <p:spPr bwMode="auto">
          <a:xfrm>
            <a:off x="8278813" y="120650"/>
            <a:ext cx="22352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9" name="Picture 7" descr="CRSolCh+T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1" y="3100389"/>
            <a:ext cx="1889125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0" name="Picture 9" descr="Untitled-2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88"/>
          <a:stretch>
            <a:fillRect/>
          </a:stretch>
        </p:blipFill>
        <p:spPr bwMode="auto">
          <a:xfrm>
            <a:off x="8302626" y="3079751"/>
            <a:ext cx="2365375" cy="164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1" name="Picture 14" descr="MVC-293F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9788" y="5248276"/>
            <a:ext cx="2074862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2" name="Picture 10" descr="MVC1622F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2876" y="5241926"/>
            <a:ext cx="2066925" cy="163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73" name="Title 1"/>
          <p:cNvSpPr txBox="1">
            <a:spLocks/>
          </p:cNvSpPr>
          <p:nvPr/>
        </p:nvSpPr>
        <p:spPr bwMode="auto">
          <a:xfrm>
            <a:off x="2422526" y="3270250"/>
            <a:ext cx="600075" cy="84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5400" b="1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  <p:pic>
        <p:nvPicPr>
          <p:cNvPr id="40974" name="Picture 3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62" r="23212"/>
          <a:stretch>
            <a:fillRect/>
          </a:stretch>
        </p:blipFill>
        <p:spPr bwMode="auto">
          <a:xfrm>
            <a:off x="2671763" y="3103563"/>
            <a:ext cx="1477962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5" name="Picture 3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38" r="24062"/>
          <a:stretch>
            <a:fillRect/>
          </a:stretch>
        </p:blipFill>
        <p:spPr bwMode="auto">
          <a:xfrm>
            <a:off x="1524001" y="3103563"/>
            <a:ext cx="1312863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6" name="Picture 14" descr="hums_students_5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0900" y="3103564"/>
            <a:ext cx="2527300" cy="163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7" name="Picture 12" descr="MVC-290F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2888" y="5241925"/>
            <a:ext cx="2144713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78" name="TextBox 18"/>
          <p:cNvSpPr txBox="1">
            <a:spLocks noChangeArrowheads="1"/>
          </p:cNvSpPr>
          <p:nvPr/>
        </p:nvSpPr>
        <p:spPr bwMode="auto">
          <a:xfrm>
            <a:off x="1681163" y="2736850"/>
            <a:ext cx="454501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600" b="1" i="1">
                <a:solidFill>
                  <a:srgbClr val="000000"/>
                </a:solidFill>
                <a:latin typeface="Calibri" panose="020F0502020204030204" pitchFamily="34" charset="0"/>
              </a:rPr>
              <a:t>School Furniture</a:t>
            </a:r>
          </a:p>
        </p:txBody>
      </p:sp>
      <p:sp>
        <p:nvSpPr>
          <p:cNvPr id="40979" name="TextBox 20"/>
          <p:cNvSpPr txBox="1">
            <a:spLocks noChangeArrowheads="1"/>
          </p:cNvSpPr>
          <p:nvPr/>
        </p:nvSpPr>
        <p:spPr bwMode="auto">
          <a:xfrm>
            <a:off x="1706564" y="4910139"/>
            <a:ext cx="8643937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600" b="1" i="1">
                <a:solidFill>
                  <a:srgbClr val="000000"/>
                </a:solidFill>
                <a:latin typeface="Calibri" panose="020F0502020204030204" pitchFamily="34" charset="0"/>
              </a:rPr>
              <a:t>Small Diameter Timber 				Hardwood CLT</a:t>
            </a:r>
          </a:p>
        </p:txBody>
      </p:sp>
    </p:spTree>
    <p:extLst>
      <p:ext uri="{BB962C8B-B14F-4D97-AF65-F5344CB8AC3E}">
        <p14:creationId xmlns:p14="http://schemas.microsoft.com/office/powerpoint/2010/main" val="2447625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524000" y="6433741"/>
            <a:ext cx="9144000" cy="4167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8" name="Arrow: Left 17"/>
          <p:cNvSpPr/>
          <p:nvPr/>
        </p:nvSpPr>
        <p:spPr>
          <a:xfrm flipH="1">
            <a:off x="2947161" y="5770065"/>
            <a:ext cx="1095867" cy="303872"/>
          </a:xfrm>
          <a:prstGeom prst="leftArrow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62591" y="228206"/>
            <a:ext cx="4097120" cy="478956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800" b="1" dirty="0"/>
              <a:t>Indiana Forest Facts</a:t>
            </a:r>
          </a:p>
          <a:p>
            <a:r>
              <a:rPr lang="en-US" sz="1400" dirty="0"/>
              <a:t>Indiana has </a:t>
            </a:r>
            <a:r>
              <a:rPr lang="en-US" sz="1400" b="1" dirty="0"/>
              <a:t>4.9 million acres </a:t>
            </a:r>
            <a:r>
              <a:rPr lang="en-US" sz="1400" dirty="0"/>
              <a:t>of forestland and </a:t>
            </a:r>
            <a:r>
              <a:rPr lang="en-US" sz="1400" b="1" dirty="0"/>
              <a:t>4.7 million acres </a:t>
            </a:r>
            <a:r>
              <a:rPr lang="en-US" sz="1400" dirty="0"/>
              <a:t>of timberland.</a:t>
            </a:r>
          </a:p>
          <a:p>
            <a:r>
              <a:rPr lang="en-US" sz="1400" dirty="0"/>
              <a:t>The area of timberland in Indiana has steadily increased since the 1960's. </a:t>
            </a:r>
          </a:p>
          <a:p>
            <a:r>
              <a:rPr lang="en-US" sz="1400" b="1" dirty="0"/>
              <a:t>Private landowners </a:t>
            </a:r>
            <a:r>
              <a:rPr lang="en-US" sz="1400" dirty="0"/>
              <a:t>own approximately </a:t>
            </a:r>
            <a:r>
              <a:rPr lang="en-US" sz="1400" b="1" dirty="0">
                <a:solidFill>
                  <a:srgbClr val="C00000"/>
                </a:solidFill>
              </a:rPr>
              <a:t>83%</a:t>
            </a:r>
            <a:r>
              <a:rPr lang="en-US" sz="1400" dirty="0"/>
              <a:t> of the timberland in Indiana. </a:t>
            </a:r>
          </a:p>
          <a:p>
            <a:r>
              <a:rPr lang="en-US" sz="1400" dirty="0"/>
              <a:t>Indiana's forests are </a:t>
            </a:r>
            <a:r>
              <a:rPr lang="en-US" sz="1400" b="1" dirty="0"/>
              <a:t>growing in volume </a:t>
            </a:r>
            <a:r>
              <a:rPr lang="en-US" sz="1400" dirty="0"/>
              <a:t>more than </a:t>
            </a:r>
            <a:r>
              <a:rPr lang="en-US" sz="1400" b="1" dirty="0"/>
              <a:t>3.3 times </a:t>
            </a:r>
            <a:r>
              <a:rPr lang="en-US" sz="1400" dirty="0"/>
              <a:t>the amount being removed. </a:t>
            </a:r>
          </a:p>
          <a:p>
            <a:r>
              <a:rPr lang="en-US" sz="1400" b="1" dirty="0">
                <a:solidFill>
                  <a:srgbClr val="C00000"/>
                </a:solidFill>
              </a:rPr>
              <a:t>95%</a:t>
            </a:r>
            <a:r>
              <a:rPr lang="en-US" sz="1400" dirty="0">
                <a:solidFill>
                  <a:srgbClr val="C00000"/>
                </a:solidFill>
              </a:rPr>
              <a:t> </a:t>
            </a:r>
            <a:r>
              <a:rPr lang="en-US" sz="1400" dirty="0"/>
              <a:t>of Indiana's forests are classified as </a:t>
            </a:r>
            <a:r>
              <a:rPr lang="en-US" sz="1400" b="1" dirty="0"/>
              <a:t>hardwood forest </a:t>
            </a:r>
            <a:r>
              <a:rPr lang="en-US" sz="1400" dirty="0"/>
              <a:t>types. </a:t>
            </a:r>
          </a:p>
          <a:p>
            <a:pPr marL="0" indent="0">
              <a:buNone/>
            </a:pPr>
            <a:endParaRPr lang="en-US" sz="1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8036" y="6461913"/>
            <a:ext cx="1058129" cy="344950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695288" y="4597679"/>
            <a:ext cx="3530527" cy="705625"/>
            <a:chOff x="5277735" y="1897429"/>
            <a:chExt cx="3530527" cy="705625"/>
          </a:xfrm>
        </p:grpSpPr>
        <p:pic>
          <p:nvPicPr>
            <p:cNvPr id="10" name="Picture 2" descr="Related image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46713" y="1910595"/>
              <a:ext cx="1144556" cy="685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Related image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77735" y="1913465"/>
              <a:ext cx="1144556" cy="685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2" descr="Related image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62736" y="1903936"/>
              <a:ext cx="1144556" cy="685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 descr="Related image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51549" y="1897429"/>
              <a:ext cx="1144556" cy="685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Image result for timber icon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5753" y="1903936"/>
              <a:ext cx="857250" cy="685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8" descr="Image result for timber icon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51012" y="1917254"/>
              <a:ext cx="857250" cy="685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1" name="Group 20"/>
          <p:cNvGrpSpPr/>
          <p:nvPr/>
        </p:nvGrpSpPr>
        <p:grpSpPr>
          <a:xfrm>
            <a:off x="1680039" y="3934428"/>
            <a:ext cx="3926302" cy="415498"/>
            <a:chOff x="5286942" y="2751276"/>
            <a:chExt cx="3926302" cy="415498"/>
          </a:xfrm>
        </p:grpSpPr>
        <p:sp>
          <p:nvSpPr>
            <p:cNvPr id="7" name="TextBox 6"/>
            <p:cNvSpPr txBox="1"/>
            <p:nvPr/>
          </p:nvSpPr>
          <p:spPr>
            <a:xfrm>
              <a:off x="5286942" y="2751276"/>
              <a:ext cx="1191352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50" dirty="0"/>
                <a:t>1967</a:t>
              </a:r>
            </a:p>
            <a:p>
              <a:pPr algn="ctr"/>
              <a:r>
                <a:rPr lang="en-US" sz="1050" dirty="0"/>
                <a:t>3.9 Million Acres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6654417" y="2751276"/>
              <a:ext cx="1191352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50" dirty="0"/>
                <a:t>1998</a:t>
              </a:r>
            </a:p>
            <a:p>
              <a:pPr algn="ctr"/>
              <a:r>
                <a:rPr lang="en-US" sz="1050" dirty="0"/>
                <a:t>4.3 Million Acres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8021892" y="2751276"/>
              <a:ext cx="1191352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50" dirty="0"/>
                <a:t>2014</a:t>
              </a:r>
            </a:p>
            <a:p>
              <a:pPr algn="ctr"/>
              <a:r>
                <a:rPr lang="en-US" sz="1050" dirty="0"/>
                <a:t>4.7 Million Acres</a:t>
              </a:r>
            </a:p>
          </p:txBody>
        </p:sp>
        <p:pic>
          <p:nvPicPr>
            <p:cNvPr id="1034" name="Picture 10" descr="Image result for increase icon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94904" y="2760806"/>
              <a:ext cx="342900" cy="3429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10" descr="Image result for increase icon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62380" y="2764595"/>
              <a:ext cx="342900" cy="3429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42" name="Picture 18" descr="Image result for tree sowing ico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0037" y="5512756"/>
            <a:ext cx="6858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191403" y="5659261"/>
            <a:ext cx="83548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≅ 3.3</a:t>
            </a:r>
          </a:p>
        </p:txBody>
      </p:sp>
      <p:pic>
        <p:nvPicPr>
          <p:cNvPr id="1046" name="Picture 22" descr="Image result for hardwood icon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79"/>
          <a:stretch/>
        </p:blipFill>
        <p:spPr bwMode="auto">
          <a:xfrm>
            <a:off x="2957025" y="5549116"/>
            <a:ext cx="73725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Image result for hickory species ico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380" y="5500726"/>
            <a:ext cx="6858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http://vignette2.wikia.nocookie.net/battlenations/images/8/8c/Deco_tree07_icon.png/revision/latest?cb=20140630062434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43" b="7018"/>
          <a:stretch/>
        </p:blipFill>
        <p:spPr bwMode="auto">
          <a:xfrm>
            <a:off x="3989502" y="5500726"/>
            <a:ext cx="87098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4113317" y="6103977"/>
            <a:ext cx="50366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Oak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4746207" y="6103977"/>
            <a:ext cx="76174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Hickory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452063" y="5663228"/>
            <a:ext cx="721672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72%</a:t>
            </a:r>
          </a:p>
        </p:txBody>
      </p:sp>
      <p:sp>
        <p:nvSpPr>
          <p:cNvPr id="6" name="Rectangle 5"/>
          <p:cNvSpPr/>
          <p:nvPr/>
        </p:nvSpPr>
        <p:spPr>
          <a:xfrm>
            <a:off x="1542039" y="6515117"/>
            <a:ext cx="2964273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 dirty="0"/>
              <a:t>Sources: IDNR; US Census Bureau </a:t>
            </a:r>
          </a:p>
        </p:txBody>
      </p:sp>
      <p:sp>
        <p:nvSpPr>
          <p:cNvPr id="34" name="Content Placeholder 2"/>
          <p:cNvSpPr txBox="1">
            <a:spLocks/>
          </p:cNvSpPr>
          <p:nvPr/>
        </p:nvSpPr>
        <p:spPr>
          <a:xfrm>
            <a:off x="6113080" y="178757"/>
            <a:ext cx="4403084" cy="40189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6858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6858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6858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6858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6858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dirty="0"/>
              <a:t>Indiana Wood Products Facts</a:t>
            </a:r>
            <a:endParaRPr lang="en-US" sz="1650" dirty="0"/>
          </a:p>
          <a:p>
            <a:r>
              <a:rPr lang="en-US" sz="1400" dirty="0"/>
              <a:t>A payroll of $1.5 billion in 2014.</a:t>
            </a:r>
          </a:p>
          <a:p>
            <a:r>
              <a:rPr lang="en-US" sz="1400" dirty="0"/>
              <a:t>Provided $4 billion in value-added </a:t>
            </a:r>
          </a:p>
          <a:p>
            <a:r>
              <a:rPr lang="en-US" sz="1400" dirty="0"/>
              <a:t>$9 billion in total value of shipments to Indiana's economy.</a:t>
            </a:r>
          </a:p>
          <a:p>
            <a:r>
              <a:rPr lang="en-US" sz="1400" dirty="0"/>
              <a:t>Using Regional Economic Modelling (REMI), figure grows to $16.6 billion.</a:t>
            </a:r>
          </a:p>
          <a:p>
            <a:r>
              <a:rPr lang="en-US" sz="1400" dirty="0"/>
              <a:t>For every $1 paid to landowners for timber, $48 of value was added in the production of final products. </a:t>
            </a:r>
          </a:p>
          <a:p>
            <a:r>
              <a:rPr lang="en-US" sz="1400" dirty="0"/>
              <a:t>Every board foot of processed timber adds $51 of economic impact. </a:t>
            </a:r>
          </a:p>
          <a:p>
            <a:r>
              <a:rPr lang="en-US" sz="1400" dirty="0"/>
              <a:t>Indiana ranks 9th nationally in total lumber production and third in hardwood lumber production. </a:t>
            </a:r>
          </a:p>
          <a:p>
            <a:r>
              <a:rPr lang="en-US" sz="1400" dirty="0"/>
              <a:t>Industry employs more than 30,000 people and most of the industry concentrated in the southern half of the state. </a:t>
            </a:r>
          </a:p>
        </p:txBody>
      </p:sp>
      <p:sp>
        <p:nvSpPr>
          <p:cNvPr id="23" name="Rectangle 22"/>
          <p:cNvSpPr/>
          <p:nvPr/>
        </p:nvSpPr>
        <p:spPr>
          <a:xfrm>
            <a:off x="4616982" y="6457452"/>
            <a:ext cx="40233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www.fnr.purdue.edu/woodresearch</a:t>
            </a:r>
          </a:p>
        </p:txBody>
      </p:sp>
    </p:spTree>
    <p:extLst>
      <p:ext uri="{BB962C8B-B14F-4D97-AF65-F5344CB8AC3E}">
        <p14:creationId xmlns:p14="http://schemas.microsoft.com/office/powerpoint/2010/main" val="3781883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5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5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1000"/>
                            </p:stCondLst>
                            <p:childTnLst>
                              <p:par>
                                <p:cTn id="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1500"/>
                            </p:stCondLst>
                            <p:childTnLst>
                              <p:par>
                                <p:cTn id="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1" grpId="0"/>
      <p:bldP spid="13" grpId="0"/>
      <p:bldP spid="35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O</a:t>
            </a:r>
            <a:r>
              <a:rPr lang="en-US" b="1" dirty="0" smtClean="0"/>
              <a:t>verall </a:t>
            </a:r>
            <a:r>
              <a:rPr lang="en-US" b="1" dirty="0"/>
              <a:t>Forestry &amp; Wood Products </a:t>
            </a:r>
            <a:r>
              <a:rPr lang="en-US" b="1" dirty="0" smtClean="0"/>
              <a:t>Extension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91796"/>
            <a:ext cx="10515600" cy="5126718"/>
          </a:xfrm>
        </p:spPr>
        <p:txBody>
          <a:bodyPr>
            <a:normAutofit lnSpcReduction="10000"/>
          </a:bodyPr>
          <a:lstStyle/>
          <a:p>
            <a:r>
              <a:rPr lang="en-US" b="1" dirty="0"/>
              <a:t>Number of </a:t>
            </a:r>
            <a:r>
              <a:rPr lang="en-US" b="1" dirty="0" smtClean="0"/>
              <a:t>faculty:</a:t>
            </a:r>
            <a:endParaRPr lang="en-US" b="1" dirty="0"/>
          </a:p>
          <a:p>
            <a:pPr lvl="1"/>
            <a:r>
              <a:rPr lang="en-US" dirty="0" smtClean="0"/>
              <a:t>County-based - </a:t>
            </a:r>
            <a:r>
              <a:rPr lang="en-US" dirty="0" smtClean="0">
                <a:solidFill>
                  <a:srgbClr val="C00000"/>
                </a:solidFill>
              </a:rPr>
              <a:t>(Forest Products 0; Forestry 3)</a:t>
            </a:r>
            <a:endParaRPr lang="en-US" dirty="0">
              <a:solidFill>
                <a:srgbClr val="C00000"/>
              </a:solidFill>
            </a:endParaRPr>
          </a:p>
          <a:p>
            <a:pPr lvl="1"/>
            <a:r>
              <a:rPr lang="en-US" dirty="0" smtClean="0"/>
              <a:t>Campus-based - </a:t>
            </a:r>
            <a:r>
              <a:rPr lang="en-US" dirty="0" smtClean="0">
                <a:solidFill>
                  <a:srgbClr val="C00000"/>
                </a:solidFill>
              </a:rPr>
              <a:t>(Forest Products 2; Forestry 3)</a:t>
            </a:r>
            <a:endParaRPr lang="en-US" dirty="0">
              <a:solidFill>
                <a:srgbClr val="C00000"/>
              </a:solidFill>
            </a:endParaRPr>
          </a:p>
          <a:p>
            <a:r>
              <a:rPr lang="en-US" b="1" dirty="0"/>
              <a:t>Areas of </a:t>
            </a:r>
            <a:r>
              <a:rPr lang="en-US" b="1" dirty="0" smtClean="0"/>
              <a:t>focus: </a:t>
            </a:r>
          </a:p>
          <a:p>
            <a:pPr lvl="1"/>
            <a:r>
              <a:rPr lang="en-US" b="1" dirty="0">
                <a:solidFill>
                  <a:srgbClr val="C00000"/>
                </a:solidFill>
              </a:rPr>
              <a:t>Wood Products: </a:t>
            </a:r>
            <a:r>
              <a:rPr lang="en-US" dirty="0"/>
              <a:t>hardwood utilization, product development, industry related issues and advancement, opportunities for hardwood CLTs, biomass, workforce development, logs and lumber scanning and grading, lean manufacturing, sustainability issues.</a:t>
            </a:r>
          </a:p>
          <a:p>
            <a:pPr lvl="1"/>
            <a:r>
              <a:rPr lang="en-US" b="1" dirty="0">
                <a:solidFill>
                  <a:srgbClr val="0070C0"/>
                </a:solidFill>
              </a:rPr>
              <a:t>Forestry: </a:t>
            </a:r>
            <a:r>
              <a:rPr lang="en-US" dirty="0"/>
              <a:t>Invasive species control; small woodland owner assistance, forest management; white oak regeneration; </a:t>
            </a:r>
            <a:r>
              <a:rPr lang="en-US" dirty="0" err="1"/>
              <a:t>silvicultural</a:t>
            </a:r>
            <a:r>
              <a:rPr lang="en-US" dirty="0"/>
              <a:t> treatments, etc.)</a:t>
            </a:r>
          </a:p>
          <a:p>
            <a:r>
              <a:rPr lang="en-US" b="1" dirty="0"/>
              <a:t>Funding sources </a:t>
            </a:r>
            <a:r>
              <a:rPr lang="en-US" dirty="0" smtClean="0"/>
              <a:t>(hard </a:t>
            </a:r>
            <a:r>
              <a:rPr lang="en-US" dirty="0"/>
              <a:t>vs. soft money positions</a:t>
            </a:r>
            <a:r>
              <a:rPr lang="en-US" dirty="0" smtClean="0"/>
              <a:t>)</a:t>
            </a:r>
          </a:p>
          <a:p>
            <a:pPr lvl="1"/>
            <a:r>
              <a:rPr lang="en-US" b="1" dirty="0">
                <a:solidFill>
                  <a:srgbClr val="C00000"/>
                </a:solidFill>
              </a:rPr>
              <a:t>Wood Products: </a:t>
            </a:r>
            <a:r>
              <a:rPr lang="en-US" b="1" dirty="0" smtClean="0"/>
              <a:t>hard</a:t>
            </a:r>
            <a:r>
              <a:rPr lang="en-US" b="1" dirty="0" smtClean="0">
                <a:solidFill>
                  <a:srgbClr val="C00000"/>
                </a:solidFill>
              </a:rPr>
              <a:t> </a:t>
            </a:r>
          </a:p>
          <a:p>
            <a:pPr lvl="1"/>
            <a:r>
              <a:rPr lang="en-US" b="1" dirty="0" smtClean="0">
                <a:solidFill>
                  <a:srgbClr val="0070C0"/>
                </a:solidFill>
              </a:rPr>
              <a:t>Forestry: </a:t>
            </a:r>
            <a:r>
              <a:rPr lang="en-US" b="1" dirty="0" smtClean="0"/>
              <a:t>hard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0793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Picture 14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90139"/>
            <a:ext cx="12192000" cy="5938796"/>
          </a:xfrm>
          <a:prstGeom prst="rect">
            <a:avLst/>
          </a:prstGeom>
        </p:spPr>
      </p:pic>
      <p:sp>
        <p:nvSpPr>
          <p:cNvPr id="151" name="Oval 150"/>
          <p:cNvSpPr/>
          <p:nvPr/>
        </p:nvSpPr>
        <p:spPr>
          <a:xfrm>
            <a:off x="5878286" y="2491545"/>
            <a:ext cx="4688114" cy="1557941"/>
          </a:xfrm>
          <a:prstGeom prst="ellipse">
            <a:avLst/>
          </a:prstGeom>
          <a:noFill/>
          <a:ln w="63500" cmpd="sng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Oval 151"/>
          <p:cNvSpPr/>
          <p:nvPr/>
        </p:nvSpPr>
        <p:spPr>
          <a:xfrm>
            <a:off x="1988457" y="2549602"/>
            <a:ext cx="2264229" cy="1441826"/>
          </a:xfrm>
          <a:prstGeom prst="ellipse">
            <a:avLst/>
          </a:prstGeom>
          <a:noFill/>
          <a:ln w="63500" cmpd="sng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" name="Oval 152"/>
          <p:cNvSpPr/>
          <p:nvPr/>
        </p:nvSpPr>
        <p:spPr>
          <a:xfrm>
            <a:off x="0" y="3645430"/>
            <a:ext cx="2264229" cy="1441826"/>
          </a:xfrm>
          <a:prstGeom prst="ellipse">
            <a:avLst/>
          </a:prstGeom>
          <a:noFill/>
          <a:ln w="63500" cmpd="sng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Oval 153"/>
          <p:cNvSpPr/>
          <p:nvPr/>
        </p:nvSpPr>
        <p:spPr>
          <a:xfrm>
            <a:off x="9949544" y="2506059"/>
            <a:ext cx="2264229" cy="1441826"/>
          </a:xfrm>
          <a:prstGeom prst="ellipse">
            <a:avLst/>
          </a:prstGeom>
          <a:noFill/>
          <a:ln w="63500" cmpd="sng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" name="Oval 154"/>
          <p:cNvSpPr/>
          <p:nvPr/>
        </p:nvSpPr>
        <p:spPr>
          <a:xfrm>
            <a:off x="9938657" y="3848185"/>
            <a:ext cx="2264229" cy="1441826"/>
          </a:xfrm>
          <a:prstGeom prst="ellipse">
            <a:avLst/>
          </a:prstGeom>
          <a:noFill/>
          <a:ln w="63500" cmpd="sng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Oval 155"/>
          <p:cNvSpPr/>
          <p:nvPr/>
        </p:nvSpPr>
        <p:spPr>
          <a:xfrm>
            <a:off x="10109199" y="1251020"/>
            <a:ext cx="2264229" cy="1441826"/>
          </a:xfrm>
          <a:prstGeom prst="ellipse">
            <a:avLst/>
          </a:prstGeom>
          <a:noFill/>
          <a:ln w="63500" cmpd="sng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" name="Oval 156"/>
          <p:cNvSpPr/>
          <p:nvPr/>
        </p:nvSpPr>
        <p:spPr>
          <a:xfrm>
            <a:off x="4060371" y="5087256"/>
            <a:ext cx="2264229" cy="1441826"/>
          </a:xfrm>
          <a:prstGeom prst="ellipse">
            <a:avLst/>
          </a:prstGeom>
          <a:noFill/>
          <a:ln w="63500" cmpd="sng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214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0910455" cy="1325563"/>
          </a:xfrm>
        </p:spPr>
        <p:txBody>
          <a:bodyPr>
            <a:normAutofit/>
          </a:bodyPr>
          <a:lstStyle/>
          <a:p>
            <a:r>
              <a:rPr lang="en-US" b="1" dirty="0"/>
              <a:t>What changes have been made in program in the past 5 years?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Changes planned for next </a:t>
            </a:r>
            <a:r>
              <a:rPr lang="en-US" dirty="0" smtClean="0"/>
              <a:t>5: 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-</a:t>
            </a:r>
            <a:r>
              <a:rPr lang="en-US" dirty="0" smtClean="0">
                <a:solidFill>
                  <a:srgbClr val="C00000"/>
                </a:solidFill>
              </a:rPr>
              <a:t> We hope to obtain new faculty for forest </a:t>
            </a:r>
            <a:r>
              <a:rPr lang="en-US" dirty="0">
                <a:solidFill>
                  <a:srgbClr val="C00000"/>
                </a:solidFill>
              </a:rPr>
              <a:t>p</a:t>
            </a:r>
            <a:r>
              <a:rPr lang="en-US" dirty="0" smtClean="0">
                <a:solidFill>
                  <a:srgbClr val="C00000"/>
                </a:solidFill>
              </a:rPr>
              <a:t>roducts area</a:t>
            </a:r>
            <a:endParaRPr lang="en-US" dirty="0">
              <a:solidFill>
                <a:srgbClr val="C00000"/>
              </a:solidFill>
            </a:endParaRPr>
          </a:p>
          <a:p>
            <a:r>
              <a:rPr lang="en-US" dirty="0"/>
              <a:t>New hires</a:t>
            </a:r>
            <a:r>
              <a:rPr lang="en-US" dirty="0" smtClean="0"/>
              <a:t>? </a:t>
            </a:r>
            <a:r>
              <a:rPr lang="en-US" dirty="0" smtClean="0">
                <a:solidFill>
                  <a:srgbClr val="C00000"/>
                </a:solidFill>
              </a:rPr>
              <a:t>No</a:t>
            </a:r>
            <a:endParaRPr lang="en-US" dirty="0">
              <a:solidFill>
                <a:srgbClr val="C00000"/>
              </a:solidFill>
            </a:endParaRPr>
          </a:p>
          <a:p>
            <a:r>
              <a:rPr lang="en-US" dirty="0"/>
              <a:t>Retirements? </a:t>
            </a:r>
            <a:r>
              <a:rPr lang="en-US" dirty="0" smtClean="0">
                <a:solidFill>
                  <a:srgbClr val="C00000"/>
                </a:solidFill>
              </a:rPr>
              <a:t>Dr. Hunt, Dr. Eckelman, Dr. Cassens</a:t>
            </a:r>
          </a:p>
          <a:p>
            <a:r>
              <a:rPr lang="en-US" dirty="0" smtClean="0"/>
              <a:t>Plans </a:t>
            </a:r>
            <a:r>
              <a:rPr lang="en-US" dirty="0"/>
              <a:t>to </a:t>
            </a:r>
            <a:r>
              <a:rPr lang="en-US" dirty="0" smtClean="0"/>
              <a:t>replace - </a:t>
            </a:r>
            <a:r>
              <a:rPr lang="en-US" dirty="0" smtClean="0">
                <a:solidFill>
                  <a:srgbClr val="C00000"/>
                </a:solidFill>
              </a:rPr>
              <a:t>No</a:t>
            </a:r>
            <a:endParaRPr lang="en-US" dirty="0">
              <a:solidFill>
                <a:srgbClr val="C00000"/>
              </a:solidFill>
            </a:endParaRPr>
          </a:p>
          <a:p>
            <a:r>
              <a:rPr lang="en-US" dirty="0"/>
              <a:t>How has your clientele base changes since the Great </a:t>
            </a:r>
            <a:r>
              <a:rPr lang="en-US" dirty="0" smtClean="0"/>
              <a:t>Recession</a:t>
            </a:r>
          </a:p>
          <a:p>
            <a:pPr>
              <a:buFontTx/>
              <a:buChar char="-"/>
            </a:pPr>
            <a:r>
              <a:rPr lang="en-US" dirty="0">
                <a:solidFill>
                  <a:srgbClr val="C00000"/>
                </a:solidFill>
              </a:rPr>
              <a:t>S</a:t>
            </a:r>
            <a:r>
              <a:rPr lang="en-US" dirty="0" smtClean="0">
                <a:solidFill>
                  <a:srgbClr val="C00000"/>
                </a:solidFill>
              </a:rPr>
              <a:t>mall and medium companies are disappearing or merging</a:t>
            </a:r>
          </a:p>
          <a:p>
            <a:pPr>
              <a:buFontTx/>
              <a:buChar char="-"/>
            </a:pPr>
            <a:r>
              <a:rPr lang="en-US" dirty="0" smtClean="0">
                <a:solidFill>
                  <a:srgbClr val="C00000"/>
                </a:solidFill>
              </a:rPr>
              <a:t>Small companies do not invest in technology or education</a:t>
            </a:r>
          </a:p>
          <a:p>
            <a:pPr>
              <a:buFontTx/>
              <a:buChar char="-"/>
            </a:pPr>
            <a:r>
              <a:rPr lang="en-US" dirty="0" smtClean="0">
                <a:solidFill>
                  <a:srgbClr val="C00000"/>
                </a:solidFill>
              </a:rPr>
              <a:t>Secondary wood products are using more engineered wood products</a:t>
            </a:r>
          </a:p>
          <a:p>
            <a:pPr>
              <a:buFontTx/>
              <a:buChar char="-"/>
            </a:pPr>
            <a:endParaRPr lang="en-US" dirty="0" smtClean="0"/>
          </a:p>
          <a:p>
            <a:pPr>
              <a:buFontTx/>
              <a:buChar char="-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4885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4891" t="5861" r="41045" b="46276"/>
          <a:stretch/>
        </p:blipFill>
        <p:spPr>
          <a:xfrm>
            <a:off x="48125" y="0"/>
            <a:ext cx="12103769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636655" y="2496126"/>
            <a:ext cx="8951134" cy="38488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898074" y="2283533"/>
            <a:ext cx="1576504" cy="1660753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589804" y="2283534"/>
            <a:ext cx="1569927" cy="1660753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271354" y="2299453"/>
            <a:ext cx="1576504" cy="1660753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965952" y="2315373"/>
            <a:ext cx="1576504" cy="1660753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660549" y="2303997"/>
            <a:ext cx="1576504" cy="1660753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929193" y="4128257"/>
            <a:ext cx="1576504" cy="1660753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564781" y="4128258"/>
            <a:ext cx="1569927" cy="1660753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86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34" r="6653" b="2555"/>
          <a:stretch/>
        </p:blipFill>
        <p:spPr>
          <a:xfrm>
            <a:off x="2164031" y="2355557"/>
            <a:ext cx="1102131" cy="146213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945831" y="3252835"/>
            <a:ext cx="152036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Dr. Dan Cassens</a:t>
            </a:r>
            <a:b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Professor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71450" algn="l"/>
              </a:tabLst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haparral Pro Light" panose="02060403030505090203" pitchFamily="18" charset="0"/>
                <a:ea typeface="+mn-ea"/>
                <a:cs typeface="+mn-cs"/>
              </a:rPr>
              <a:t>Wood Products Manufacturing</a:t>
            </a: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1" r="13290" b="15799"/>
          <a:stretch/>
        </p:blipFill>
        <p:spPr>
          <a:xfrm>
            <a:off x="3893852" y="2302121"/>
            <a:ext cx="911783" cy="121066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658970" y="3279670"/>
            <a:ext cx="14041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Dr. Rado Gazo</a:t>
            </a:r>
            <a:b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Professor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Wood Processing and </a:t>
            </a:r>
            <a:b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Industrial Engineering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60" t="1968" r="10433" b="11205"/>
          <a:stretch/>
        </p:blipFill>
        <p:spPr>
          <a:xfrm>
            <a:off x="5570989" y="2299453"/>
            <a:ext cx="1010107" cy="142199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colorTemperature colorTemp="6129"/>
                    </a14:imgEffect>
                    <a14:imgEffect>
                      <a14:saturation sat="66000"/>
                    </a14:imgEffect>
                    <a14:imgEffect>
                      <a14:brightnessContrast brigh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945" r="12964" b="17589"/>
          <a:stretch/>
        </p:blipFill>
        <p:spPr>
          <a:xfrm>
            <a:off x="3788528" y="4117731"/>
            <a:ext cx="970575" cy="131399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52" r="4288"/>
          <a:stretch/>
        </p:blipFill>
        <p:spPr>
          <a:xfrm>
            <a:off x="2233604" y="4192032"/>
            <a:ext cx="967681" cy="129424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66000"/>
                    </a14:imgEffect>
                    <a14:imgEffect>
                      <a14:brightnessContrast bright="9000" contrast="-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146" t="1614" r="12501" b="24739"/>
          <a:stretch/>
        </p:blipFill>
        <p:spPr>
          <a:xfrm>
            <a:off x="8894648" y="2305257"/>
            <a:ext cx="1080305" cy="1439421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5300"/>
                    </a14:imgEffect>
                    <a14:imgEffect>
                      <a14:saturation sat="1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082" t="16116" r="21490" b="28627"/>
          <a:stretch/>
        </p:blipFill>
        <p:spPr bwMode="auto">
          <a:xfrm>
            <a:off x="7267744" y="2315373"/>
            <a:ext cx="1072119" cy="1429305"/>
          </a:xfrm>
          <a:prstGeom prst="rect">
            <a:avLst/>
          </a:prstGeom>
          <a:ln>
            <a:noFill/>
          </a:ln>
          <a:effectLst/>
        </p:spPr>
      </p:pic>
      <p:sp>
        <p:nvSpPr>
          <p:cNvPr id="14" name="TextBox 13"/>
          <p:cNvSpPr txBox="1"/>
          <p:nvPr/>
        </p:nvSpPr>
        <p:spPr>
          <a:xfrm>
            <a:off x="7022094" y="3433558"/>
            <a:ext cx="15203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Dr. Carl </a:t>
            </a:r>
            <a:r>
              <a:rPr kumimoji="0" lang="en-US" altLang="en-US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Eckelman</a:t>
            </a:r>
            <a:endParaRPr kumimoji="0" lang="en-US" altLang="en-US" sz="1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Professor Emeritus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Wood Research Lab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315861" y="3279670"/>
            <a:ext cx="15203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Dr. Eva Haviarova</a:t>
            </a:r>
            <a:b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Associate Professor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Wood Research Engineering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674619" y="3448213"/>
            <a:ext cx="15203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Dr. Michael Hunt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Professor Emeritus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Wood Research Lab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973942" y="5104220"/>
            <a:ext cx="15203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Dan Bollock</a:t>
            </a:r>
            <a:b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Technician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Wood Research Laboratory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585680" y="4939475"/>
            <a:ext cx="140413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Betty Sue Barlow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Building Deputy/Secretary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Forest Products Building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1929193" y="2355557"/>
            <a:ext cx="1576504" cy="1631999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6942730" y="2315373"/>
            <a:ext cx="1576504" cy="1631999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8671703" y="2333889"/>
            <a:ext cx="1576504" cy="1631999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3595626" y="4136416"/>
            <a:ext cx="1576504" cy="1631999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8636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ctrTitle"/>
          </p:nvPr>
        </p:nvSpPr>
        <p:spPr>
          <a:xfrm>
            <a:off x="2209800" y="2130425"/>
            <a:ext cx="7772400" cy="914400"/>
          </a:xfrm>
        </p:spPr>
        <p:txBody>
          <a:bodyPr/>
          <a:lstStyle/>
          <a:p>
            <a:pPr eaLnBrk="1" hangingPunct="1"/>
            <a:r>
              <a:rPr lang="en-US" altLang="en-US" smtClean="0"/>
              <a:t>NAME OF PRESENTATION</a:t>
            </a:r>
          </a:p>
        </p:txBody>
      </p:sp>
      <p:sp>
        <p:nvSpPr>
          <p:cNvPr id="33795" name="Subtitle 2"/>
          <p:cNvSpPr>
            <a:spLocks noGrp="1"/>
          </p:cNvSpPr>
          <p:nvPr>
            <p:ph type="subTitle" idx="1"/>
          </p:nvPr>
        </p:nvSpPr>
        <p:spPr>
          <a:xfrm>
            <a:off x="2895600" y="2852738"/>
            <a:ext cx="6400800" cy="863600"/>
          </a:xfrm>
        </p:spPr>
        <p:txBody>
          <a:bodyPr/>
          <a:lstStyle/>
          <a:p>
            <a:pPr eaLnBrk="1" hangingPunct="1"/>
            <a:r>
              <a:rPr lang="en-US" altLang="en-US" smtClean="0"/>
              <a:t>Company Name</a:t>
            </a:r>
          </a:p>
        </p:txBody>
      </p:sp>
      <p:sp>
        <p:nvSpPr>
          <p:cNvPr id="8" name="Rectangle: Top Corners One Rounded and One Snipped 7"/>
          <p:cNvSpPr/>
          <p:nvPr/>
        </p:nvSpPr>
        <p:spPr>
          <a:xfrm>
            <a:off x="1600200" y="914400"/>
            <a:ext cx="8991600" cy="3657600"/>
          </a:xfrm>
          <a:prstGeom prst="snip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797" name="Title 1"/>
          <p:cNvSpPr txBox="1">
            <a:spLocks/>
          </p:cNvSpPr>
          <p:nvPr/>
        </p:nvSpPr>
        <p:spPr bwMode="auto">
          <a:xfrm>
            <a:off x="1979613" y="846138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1217613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800">
                <a:solidFill>
                  <a:srgbClr val="000000"/>
                </a:solidFill>
                <a:latin typeface="Calibri" panose="020F0502020204030204" pitchFamily="34" charset="0"/>
              </a:rPr>
              <a:t>Wood Research Laboratory</a:t>
            </a:r>
          </a:p>
        </p:txBody>
      </p:sp>
      <p:grpSp>
        <p:nvGrpSpPr>
          <p:cNvPr id="33798" name="Group 3"/>
          <p:cNvGrpSpPr>
            <a:grpSpLocks/>
          </p:cNvGrpSpPr>
          <p:nvPr/>
        </p:nvGrpSpPr>
        <p:grpSpPr bwMode="auto">
          <a:xfrm>
            <a:off x="2963863" y="1600200"/>
            <a:ext cx="6184900" cy="685800"/>
            <a:chOff x="1439778" y="1287327"/>
            <a:chExt cx="6184809" cy="685800"/>
          </a:xfrm>
        </p:grpSpPr>
        <p:pic>
          <p:nvPicPr>
            <p:cNvPr id="33812" name="Picture 1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40205" y="1440567"/>
              <a:ext cx="547352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813" name="Picture 1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9778" y="1434482"/>
              <a:ext cx="749508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814" name="Picture 1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62212" y="1401627"/>
              <a:ext cx="458699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815" name="Picture 1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0181" y="1416173"/>
              <a:ext cx="766593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816" name="Picture 20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6488" y="1287327"/>
              <a:ext cx="1164842" cy="685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817" name="Picture 22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68240" y="1423875"/>
              <a:ext cx="287565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818" name="Picture 24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14" t="8333" r="7701" b="9621"/>
            <a:stretch>
              <a:fillRect/>
            </a:stretch>
          </p:blipFill>
          <p:spPr bwMode="auto">
            <a:xfrm>
              <a:off x="7010400" y="1337310"/>
              <a:ext cx="614187" cy="548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3799" name="Picture 2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1" r="13290" b="15799"/>
          <a:stretch>
            <a:fillRect/>
          </a:stretch>
        </p:blipFill>
        <p:spPr bwMode="auto">
          <a:xfrm>
            <a:off x="2840039" y="3833813"/>
            <a:ext cx="1362075" cy="180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0" name="Picture 2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59" t="1968" r="10432" b="16020"/>
          <a:stretch>
            <a:fillRect/>
          </a:stretch>
        </p:blipFill>
        <p:spPr bwMode="auto">
          <a:xfrm>
            <a:off x="5613400" y="3833813"/>
            <a:ext cx="1360488" cy="180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801" name="TextBox 30"/>
          <p:cNvSpPr txBox="1">
            <a:spLocks noChangeArrowheads="1"/>
          </p:cNvSpPr>
          <p:nvPr/>
        </p:nvSpPr>
        <p:spPr bwMode="auto">
          <a:xfrm>
            <a:off x="2693988" y="5680075"/>
            <a:ext cx="1643062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600" b="1">
                <a:solidFill>
                  <a:srgbClr val="FFFFFF"/>
                </a:solidFill>
                <a:latin typeface="Calibri" panose="020F0502020204030204" pitchFamily="34" charset="0"/>
              </a:rPr>
              <a:t>Dr. Rado Gazo</a:t>
            </a:r>
            <a:r>
              <a:rPr lang="en-US" altLang="en-US" sz="1400" b="1">
                <a:solidFill>
                  <a:srgbClr val="FFFFFF"/>
                </a:solidFill>
                <a:latin typeface="Calibri" panose="020F0502020204030204" pitchFamily="34" charset="0"/>
              </a:rPr>
              <a:t/>
            </a:r>
            <a:br>
              <a:rPr lang="en-US" altLang="en-US" sz="1400" b="1">
                <a:solidFill>
                  <a:srgbClr val="FFFFFF"/>
                </a:solidFill>
                <a:latin typeface="Calibri" panose="020F0502020204030204" pitchFamily="34" charset="0"/>
              </a:rPr>
            </a:br>
            <a:r>
              <a:rPr lang="en-US" altLang="en-US" sz="1400">
                <a:solidFill>
                  <a:srgbClr val="FFFFFF"/>
                </a:solidFill>
                <a:latin typeface="Calibri" panose="020F0502020204030204" pitchFamily="34" charset="0"/>
              </a:rPr>
              <a:t>Professor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>
                <a:solidFill>
                  <a:srgbClr val="FFFFFF"/>
                </a:solidFill>
                <a:latin typeface="Calibri" panose="020F0502020204030204" pitchFamily="34" charset="0"/>
              </a:rPr>
              <a:t>Wood Processing</a:t>
            </a:r>
          </a:p>
        </p:txBody>
      </p:sp>
      <p:sp>
        <p:nvSpPr>
          <p:cNvPr id="33802" name="TextBox 31"/>
          <p:cNvSpPr txBox="1">
            <a:spLocks noChangeArrowheads="1"/>
          </p:cNvSpPr>
          <p:nvPr/>
        </p:nvSpPr>
        <p:spPr bwMode="auto">
          <a:xfrm>
            <a:off x="5105401" y="5684838"/>
            <a:ext cx="2068513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600" b="1">
                <a:solidFill>
                  <a:srgbClr val="FFFFFF"/>
                </a:solidFill>
                <a:latin typeface="Calibri" panose="020F0502020204030204" pitchFamily="34" charset="0"/>
              </a:rPr>
              <a:t>Dr. Eva Haviarova</a:t>
            </a:r>
            <a:r>
              <a:rPr lang="en-US" altLang="en-US" sz="1400" b="1">
                <a:solidFill>
                  <a:srgbClr val="FFFFFF"/>
                </a:solidFill>
                <a:latin typeface="Calibri" panose="020F0502020204030204" pitchFamily="34" charset="0"/>
              </a:rPr>
              <a:t/>
            </a:r>
            <a:br>
              <a:rPr lang="en-US" altLang="en-US" sz="1400" b="1">
                <a:solidFill>
                  <a:srgbClr val="FFFFFF"/>
                </a:solidFill>
                <a:latin typeface="Calibri" panose="020F0502020204030204" pitchFamily="34" charset="0"/>
              </a:rPr>
            </a:br>
            <a:r>
              <a:rPr lang="en-US" altLang="en-US" sz="1400">
                <a:solidFill>
                  <a:srgbClr val="FFFFFF"/>
                </a:solidFill>
                <a:latin typeface="Calibri" panose="020F0502020204030204" pitchFamily="34" charset="0"/>
              </a:rPr>
              <a:t>Associate Professor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>
                <a:solidFill>
                  <a:srgbClr val="FFFFFF"/>
                </a:solidFill>
                <a:latin typeface="Calibri" panose="020F0502020204030204" pitchFamily="34" charset="0"/>
              </a:rPr>
              <a:t>Wood Products</a:t>
            </a:r>
          </a:p>
        </p:txBody>
      </p:sp>
      <p:pic>
        <p:nvPicPr>
          <p:cNvPr id="33803" name="Picture 3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2" r="4288"/>
          <a:stretch>
            <a:fillRect/>
          </a:stretch>
        </p:blipFill>
        <p:spPr bwMode="auto">
          <a:xfrm>
            <a:off x="8242300" y="3833814"/>
            <a:ext cx="1327150" cy="181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804" name="TextBox 35"/>
          <p:cNvSpPr txBox="1">
            <a:spLocks noChangeArrowheads="1"/>
          </p:cNvSpPr>
          <p:nvPr/>
        </p:nvSpPr>
        <p:spPr bwMode="auto">
          <a:xfrm>
            <a:off x="7897814" y="5703889"/>
            <a:ext cx="2008187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600" b="1">
                <a:solidFill>
                  <a:srgbClr val="FFFFFF"/>
                </a:solidFill>
                <a:latin typeface="Calibri" panose="020F0502020204030204" pitchFamily="34" charset="0"/>
              </a:rPr>
              <a:t>Dan Bollock</a:t>
            </a:r>
            <a:br>
              <a:rPr lang="en-US" altLang="en-US" sz="1600" b="1">
                <a:solidFill>
                  <a:srgbClr val="FFFFFF"/>
                </a:solidFill>
                <a:latin typeface="Calibri" panose="020F0502020204030204" pitchFamily="34" charset="0"/>
              </a:rPr>
            </a:br>
            <a:r>
              <a:rPr lang="en-US" altLang="en-US" sz="1400">
                <a:solidFill>
                  <a:srgbClr val="FFFFFF"/>
                </a:solidFill>
                <a:latin typeface="Calibri" panose="020F0502020204030204" pitchFamily="34" charset="0"/>
              </a:rPr>
              <a:t>Laboratory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>
                <a:solidFill>
                  <a:srgbClr val="FFFFFF"/>
                </a:solidFill>
                <a:latin typeface="Calibri" panose="020F0502020204030204" pitchFamily="34" charset="0"/>
              </a:rPr>
              <a:t>Technician</a:t>
            </a:r>
          </a:p>
        </p:txBody>
      </p:sp>
      <p:sp>
        <p:nvSpPr>
          <p:cNvPr id="33805" name="Content Placeholder 2"/>
          <p:cNvSpPr txBox="1">
            <a:spLocks/>
          </p:cNvSpPr>
          <p:nvPr/>
        </p:nvSpPr>
        <p:spPr bwMode="auto">
          <a:xfrm>
            <a:off x="2644775" y="2346325"/>
            <a:ext cx="7620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2176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1363" indent="-284163" defTabSz="12176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1413" indent="-227013" defTabSz="12176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8613" indent="-227013" defTabSz="12176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5813" indent="-227013" defTabSz="12176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3013" indent="-227013" defTabSz="1217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0213" indent="-227013" defTabSz="1217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7413" indent="-227013" defTabSz="1217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4613" indent="-227013" defTabSz="1217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Aft>
                <a:spcPct val="0"/>
              </a:spcAft>
              <a:buNone/>
            </a:pPr>
            <a:r>
              <a:rPr lang="en-US" altLang="en-US" sz="2000" b="1">
                <a:solidFill>
                  <a:srgbClr val="000000"/>
                </a:solidFill>
              </a:rPr>
              <a:t>WRL mission: </a:t>
            </a:r>
            <a:r>
              <a:rPr lang="en-US" altLang="en-US" sz="2000">
                <a:solidFill>
                  <a:srgbClr val="000000"/>
                </a:solidFill>
              </a:rPr>
              <a:t>Assist Indiana wood products manufacturers; Develop new knowledge and add value to raw biomaterials; Develop new uses for wood residues; Encourage innovation in wood-based products; Improve wood products engineering and processing technologies.</a:t>
            </a:r>
          </a:p>
        </p:txBody>
      </p:sp>
      <p:grpSp>
        <p:nvGrpSpPr>
          <p:cNvPr id="33806" name="Group 5"/>
          <p:cNvGrpSpPr>
            <a:grpSpLocks/>
          </p:cNvGrpSpPr>
          <p:nvPr/>
        </p:nvGrpSpPr>
        <p:grpSpPr bwMode="auto">
          <a:xfrm>
            <a:off x="1838326" y="1117600"/>
            <a:ext cx="582613" cy="3251200"/>
            <a:chOff x="157232" y="1069934"/>
            <a:chExt cx="355767" cy="2073316"/>
          </a:xfrm>
        </p:grpSpPr>
        <p:pic>
          <p:nvPicPr>
            <p:cNvPr id="33807" name="Picture 17" descr="http://www.steelcase.com/en/Company/sustainability/PublishingImages/Icons/LCA-materials-extraction_t.jpg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232" y="1069934"/>
              <a:ext cx="342900" cy="342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808" name="Picture 19" descr="http://www.steelcase.com/en/Company/sustainability/PublishingImages/Icons/LCA-production_t.jpg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099" y="1499082"/>
              <a:ext cx="342900" cy="342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809" name="Picture 21" descr="http://www.steelcase.com/en/Company/sustainability/PublishingImages/Icons/LCA-transportation_t.jpg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099" y="1932475"/>
              <a:ext cx="342900" cy="342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810" name="Picture 23" descr="http://www.steelcase.com/en/Company/sustainability/PublishingImages/Icons/LCA-use_t.jpg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099" y="2378050"/>
              <a:ext cx="342900" cy="342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811" name="Picture 25" descr="http://www.steelcase.com/en/Company/sustainability/PublishingImages/Icons/LCA-endoflife_t.jpg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099" y="2800350"/>
              <a:ext cx="342900" cy="342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10255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2576" y="4841875"/>
            <a:ext cx="2536825" cy="189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2" name="Picture 2" descr="t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541" r="58417" b="27669"/>
          <a:stretch>
            <a:fillRect/>
          </a:stretch>
        </p:blipFill>
        <p:spPr bwMode="auto">
          <a:xfrm>
            <a:off x="4319588" y="5486400"/>
            <a:ext cx="3148012" cy="137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2" descr="t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32" b="44128"/>
          <a:stretch>
            <a:fillRect/>
          </a:stretch>
        </p:blipFill>
        <p:spPr bwMode="auto">
          <a:xfrm>
            <a:off x="5529264" y="4591050"/>
            <a:ext cx="1252537" cy="127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5" descr="F:\EXTENSION &amp; INDUSTRY\STATE FAIR\MISCEL IMAGES\Img Wood Products Selection Eva's Childrens Section\MVC-012F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6576" y="4419601"/>
            <a:ext cx="1419225" cy="1065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4" descr="Untitled-1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46"/>
          <a:stretch>
            <a:fillRect/>
          </a:stretch>
        </p:blipFill>
        <p:spPr bwMode="auto">
          <a:xfrm>
            <a:off x="1566864" y="5607050"/>
            <a:ext cx="1431925" cy="117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32" descr="http://www.steelcase.com/en/Company/sustainability/PublishingImages/Icons/LCA-materials-extraction_t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050" y="935038"/>
            <a:ext cx="66675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7" name="Picture 33" descr="http://www.steelcase.com/en/Company/sustainability/PublishingImages/Icons/LCA-production_t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1600" y="950914"/>
            <a:ext cx="673100" cy="67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8" name="Picture 35" descr="http://www.steelcase.com/en/Company/sustainability/PublishingImages/Icons/LCA-use_t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8363" y="935038"/>
            <a:ext cx="652462" cy="65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5609" name="Straight Connector 5"/>
          <p:cNvCxnSpPr>
            <a:cxnSpLocks noChangeShapeType="1"/>
          </p:cNvCxnSpPr>
          <p:nvPr/>
        </p:nvCxnSpPr>
        <p:spPr bwMode="auto">
          <a:xfrm>
            <a:off x="7127876" y="-628650"/>
            <a:ext cx="411163" cy="6481763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cxnSp>
      <p:sp>
        <p:nvSpPr>
          <p:cNvPr id="14" name="Content Placeholder 2"/>
          <p:cNvSpPr txBox="1">
            <a:spLocks/>
          </p:cNvSpPr>
          <p:nvPr/>
        </p:nvSpPr>
        <p:spPr bwMode="auto">
          <a:xfrm>
            <a:off x="7891463" y="912814"/>
            <a:ext cx="2724150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kern="0" dirty="0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  Technology </a:t>
            </a:r>
          </a:p>
          <a:p>
            <a:pPr marL="0" indent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kern="0" dirty="0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&amp; Processing</a:t>
            </a:r>
          </a:p>
          <a:p>
            <a:pPr marL="0" indent="0" algn="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2000" b="1" i="1" dirty="0">
                <a:solidFill>
                  <a:srgbClr val="C00000"/>
                </a:solidFill>
                <a:latin typeface="Arial"/>
              </a:rPr>
              <a:t>FNR 30110</a:t>
            </a:r>
          </a:p>
          <a:p>
            <a:pPr marL="0" indent="0" algn="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2000" b="1" i="1" dirty="0">
                <a:solidFill>
                  <a:srgbClr val="C00000"/>
                </a:solidFill>
                <a:latin typeface="Arial"/>
              </a:rPr>
              <a:t>FNR 42500</a:t>
            </a:r>
          </a:p>
          <a:p>
            <a:pPr marL="0" indent="0" algn="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2000" b="1" i="1" dirty="0" smtClean="0">
                <a:solidFill>
                  <a:srgbClr val="C00000"/>
                </a:solidFill>
                <a:latin typeface="Arial"/>
              </a:rPr>
              <a:t> </a:t>
            </a:r>
            <a:endParaRPr lang="en-US" sz="2000" b="1" i="1" dirty="0">
              <a:solidFill>
                <a:srgbClr val="C00000"/>
              </a:solidFill>
              <a:latin typeface="Arial"/>
            </a:endParaRPr>
          </a:p>
          <a:p>
            <a:pPr marL="0" indent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en-US" sz="2000" kern="0" dirty="0">
              <a:solidFill>
                <a:srgbClr val="000000"/>
              </a:solidFill>
              <a:latin typeface="Arial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"/>
              <a:defRPr/>
            </a:pPr>
            <a:endParaRPr lang="en-US" sz="1600" kern="0" dirty="0">
              <a:solidFill>
                <a:srgbClr val="000000"/>
              </a:solidFill>
              <a:latin typeface="Arial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  <a:defRPr/>
            </a:pPr>
            <a:endParaRPr lang="en-US" altLang="en-US" kern="0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5611" name="Picture 11" descr="wood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350" y="4419601"/>
            <a:ext cx="1468438" cy="110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Content Placeholder 2"/>
          <p:cNvSpPr txBox="1">
            <a:spLocks/>
          </p:cNvSpPr>
          <p:nvPr/>
        </p:nvSpPr>
        <p:spPr bwMode="auto">
          <a:xfrm>
            <a:off x="4787900" y="936626"/>
            <a:ext cx="266700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kern="0" dirty="0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Product Design</a:t>
            </a:r>
          </a:p>
          <a:p>
            <a:pPr marL="0" indent="0" algn="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2000" b="1" i="1" dirty="0">
                <a:solidFill>
                  <a:srgbClr val="C00000"/>
                </a:solidFill>
                <a:latin typeface="Arial"/>
              </a:rPr>
              <a:t>FNR 41910</a:t>
            </a:r>
          </a:p>
          <a:p>
            <a:pPr marL="0" indent="0" algn="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2000" b="1" i="1" dirty="0">
                <a:solidFill>
                  <a:srgbClr val="C00000"/>
                </a:solidFill>
                <a:latin typeface="Arial"/>
              </a:rPr>
              <a:t>FNR </a:t>
            </a:r>
            <a:r>
              <a:rPr lang="en-US" sz="2000" b="1" i="1" dirty="0" smtClean="0">
                <a:solidFill>
                  <a:srgbClr val="C00000"/>
                </a:solidFill>
                <a:latin typeface="Arial"/>
              </a:rPr>
              <a:t>48410</a:t>
            </a:r>
          </a:p>
          <a:p>
            <a:pPr marL="0" indent="0" algn="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2000" b="1" i="1" dirty="0" smtClean="0">
                <a:solidFill>
                  <a:srgbClr val="C00000"/>
                </a:solidFill>
                <a:latin typeface="Arial"/>
              </a:rPr>
              <a:t> </a:t>
            </a:r>
          </a:p>
          <a:p>
            <a:pPr marL="0" indent="0" algn="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en-US" kern="0" dirty="0">
              <a:solidFill>
                <a:srgbClr val="000000"/>
              </a:solidFill>
              <a:latin typeface="Arial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"/>
              <a:defRPr/>
            </a:pPr>
            <a:endParaRPr lang="en-US" sz="1600" kern="0" dirty="0">
              <a:solidFill>
                <a:srgbClr val="000000"/>
              </a:solidFill>
              <a:latin typeface="Arial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  <a:defRPr/>
            </a:pPr>
            <a:endParaRPr lang="en-US" altLang="en-US" kern="0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5613" name="Picture 4" descr="toolstudy 021"/>
          <p:cNvPicPr>
            <a:picLocks noChangeAspect="1" noChangeArrowheads="1"/>
          </p:cNvPicPr>
          <p:nvPr/>
        </p:nvPicPr>
        <p:blipFill>
          <a:blip r:embed="rId10" cstate="print">
            <a:lum bright="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4300" y="3279776"/>
            <a:ext cx="1614488" cy="1311275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14" name="Picture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051" y="2857500"/>
            <a:ext cx="2455863" cy="147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15" name="Content Placeholder 2"/>
          <p:cNvSpPr>
            <a:spLocks noGrp="1"/>
          </p:cNvSpPr>
          <p:nvPr>
            <p:ph idx="1"/>
          </p:nvPr>
        </p:nvSpPr>
        <p:spPr>
          <a:xfrm>
            <a:off x="2019301" y="915988"/>
            <a:ext cx="2219325" cy="641350"/>
          </a:xfrm>
        </p:spPr>
        <p:txBody>
          <a:bodyPr/>
          <a:lstStyle/>
          <a:p>
            <a:pPr marL="0" indent="0" algn="r">
              <a:lnSpc>
                <a:spcPct val="107000"/>
              </a:lnSpc>
              <a:spcBef>
                <a:spcPct val="0"/>
              </a:spcBef>
              <a:buNone/>
            </a:pPr>
            <a:r>
              <a:rPr lang="en-US" altLang="en-US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Material Knowledge</a:t>
            </a:r>
          </a:p>
          <a:p>
            <a:pPr marL="0" indent="0" algn="r">
              <a:lnSpc>
                <a:spcPct val="107000"/>
              </a:lnSpc>
              <a:spcBef>
                <a:spcPct val="0"/>
              </a:spcBef>
              <a:buNone/>
            </a:pPr>
            <a:r>
              <a:rPr lang="en-US" altLang="en-US" sz="2000" b="1" i="1" dirty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FNR 31110</a:t>
            </a:r>
          </a:p>
          <a:p>
            <a:pPr marL="0" indent="0" algn="r">
              <a:lnSpc>
                <a:spcPct val="107000"/>
              </a:lnSpc>
              <a:spcBef>
                <a:spcPct val="0"/>
              </a:spcBef>
              <a:buNone/>
            </a:pPr>
            <a:r>
              <a:rPr lang="en-US" altLang="en-US" sz="2000" b="1" i="1" dirty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FNR 41800</a:t>
            </a:r>
          </a:p>
          <a:p>
            <a:pPr marL="0" indent="0" algn="r">
              <a:lnSpc>
                <a:spcPct val="107000"/>
              </a:lnSpc>
              <a:spcBef>
                <a:spcPct val="0"/>
              </a:spcBef>
              <a:buNone/>
            </a:pPr>
            <a:r>
              <a:rPr lang="en-US" altLang="en-US" sz="2000" b="1" i="1" dirty="0" smtClean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altLang="en-US" sz="2000" b="1" i="1" dirty="0">
              <a:solidFill>
                <a:srgbClr val="C0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r">
              <a:lnSpc>
                <a:spcPct val="107000"/>
              </a:lnSpc>
              <a:spcBef>
                <a:spcPct val="0"/>
              </a:spcBef>
              <a:buNone/>
            </a:pPr>
            <a:endParaRPr lang="en-US" altLang="en-US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5616" name="Group 2"/>
          <p:cNvGrpSpPr>
            <a:grpSpLocks/>
          </p:cNvGrpSpPr>
          <p:nvPr/>
        </p:nvGrpSpPr>
        <p:grpSpPr bwMode="auto">
          <a:xfrm>
            <a:off x="4629150" y="3222625"/>
            <a:ext cx="2832100" cy="1366838"/>
            <a:chOff x="655638" y="4394200"/>
            <a:chExt cx="2525712" cy="1254125"/>
          </a:xfrm>
        </p:grpSpPr>
        <p:pic>
          <p:nvPicPr>
            <p:cNvPr id="25625" name="Obrázok 10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21" r="21353"/>
            <a:stretch>
              <a:fillRect/>
            </a:stretch>
          </p:blipFill>
          <p:spPr bwMode="auto">
            <a:xfrm>
              <a:off x="2455863" y="4394200"/>
              <a:ext cx="725487" cy="1254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26" name="Obrázok 5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5638" y="4492625"/>
              <a:ext cx="1041400" cy="1041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27" name="Obrázok 9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856" t="8397" r="19466" b="4581"/>
            <a:stretch>
              <a:fillRect/>
            </a:stretch>
          </p:blipFill>
          <p:spPr bwMode="auto">
            <a:xfrm>
              <a:off x="1666875" y="4403725"/>
              <a:ext cx="749300" cy="11509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Rectangle 1"/>
          <p:cNvSpPr/>
          <p:nvPr/>
        </p:nvSpPr>
        <p:spPr>
          <a:xfrm>
            <a:off x="1524000" y="1"/>
            <a:ext cx="9144000" cy="912813"/>
          </a:xfrm>
          <a:prstGeom prst="rect">
            <a:avLst/>
          </a:prstGeom>
          <a:solidFill>
            <a:srgbClr val="99CC00"/>
          </a:solidFill>
          <a:ln>
            <a:solidFill>
              <a:srgbClr val="99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25618" name="Content Placeholder 2"/>
          <p:cNvSpPr txBox="1">
            <a:spLocks/>
          </p:cNvSpPr>
          <p:nvPr/>
        </p:nvSpPr>
        <p:spPr bwMode="auto">
          <a:xfrm>
            <a:off x="1524000" y="192088"/>
            <a:ext cx="9082088" cy="588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None/>
            </a:pPr>
            <a:r>
              <a:rPr lang="en-US" altLang="en-US" b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Sustainable Biomaterials Minor Options</a:t>
            </a:r>
            <a:endParaRPr lang="en-US" altLang="en-US">
              <a:solidFill>
                <a:srgbClr val="00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7731126" y="915988"/>
            <a:ext cx="2936875" cy="594201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1524001" y="915988"/>
            <a:ext cx="2936875" cy="594201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4648201" y="915988"/>
            <a:ext cx="2936875" cy="594201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25622" name="Picture 36" descr="http://www.steelcase.com/en/Company/sustainability/PublishingImages/Icons/LCA-endoflife_t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5925" y="153988"/>
            <a:ext cx="66675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23" name="Picture 37" descr="C:\Users\gazo\Desktop\s.jp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1488" y="3243264"/>
            <a:ext cx="1306512" cy="134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24" name="Picture 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98" r="28392" b="14594"/>
          <a:stretch>
            <a:fillRect/>
          </a:stretch>
        </p:blipFill>
        <p:spPr bwMode="auto">
          <a:xfrm>
            <a:off x="3076575" y="5597526"/>
            <a:ext cx="1385888" cy="118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Content Placeholder 2"/>
          <p:cNvSpPr txBox="1">
            <a:spLocks/>
          </p:cNvSpPr>
          <p:nvPr/>
        </p:nvSpPr>
        <p:spPr bwMode="auto">
          <a:xfrm rot="16200000">
            <a:off x="-1420609" y="3030518"/>
            <a:ext cx="4186238" cy="598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en-US" altLang="en-US" sz="5400" b="1" kern="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TEACHING</a:t>
            </a:r>
          </a:p>
        </p:txBody>
      </p:sp>
    </p:spTree>
    <p:extLst>
      <p:ext uri="{BB962C8B-B14F-4D97-AF65-F5344CB8AC3E}">
        <p14:creationId xmlns:p14="http://schemas.microsoft.com/office/powerpoint/2010/main" val="3033587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3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>
            <a:lumMod val="95000"/>
          </a:schemeClr>
        </a:solidFill>
        <a:ln>
          <a:solidFill>
            <a:schemeClr val="bg1">
              <a:lumMod val="95000"/>
            </a:schemeClr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Office Theme">
  <a:themeElements>
    <a:clrScheme name="Custom 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C55A11"/>
      </a:hlink>
      <a:folHlink>
        <a:srgbClr val="FFF2CC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>
            <a:lumMod val="95000"/>
          </a:schemeClr>
        </a:solidFill>
        <a:ln>
          <a:solidFill>
            <a:schemeClr val="bg1">
              <a:lumMod val="95000"/>
            </a:schemeClr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3269</TotalTime>
  <Words>1153</Words>
  <Application>Microsoft Office PowerPoint</Application>
  <PresentationFormat>Widescreen</PresentationFormat>
  <Paragraphs>244</Paragraphs>
  <Slides>23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5" baseType="lpstr">
      <vt:lpstr>Arial</vt:lpstr>
      <vt:lpstr>Calibri</vt:lpstr>
      <vt:lpstr>Calibri Light</vt:lpstr>
      <vt:lpstr>Chaparral Pro Light</vt:lpstr>
      <vt:lpstr>Times New Roman</vt:lpstr>
      <vt:lpstr>Wingdings</vt:lpstr>
      <vt:lpstr>Office Theme</vt:lpstr>
      <vt:lpstr>231</vt:lpstr>
      <vt:lpstr>Default Design</vt:lpstr>
      <vt:lpstr>1_Office Theme</vt:lpstr>
      <vt:lpstr>1_Default Design</vt:lpstr>
      <vt:lpstr>Bitna slika</vt:lpstr>
      <vt:lpstr>Forest Products Extension at Purdue University  The Department of Forestry and Natural Resources, The Wood Research Laboratory West Lafayette, IN Sustainable Biomaterials Process and Products Design (SUBO)   https://dev.www.purdue.edu/woodresearch/</vt:lpstr>
      <vt:lpstr>Hardwood industry contributes $17 billion to IN economy (# 1 in the manufacture of kitchen cabinets,  wood office furniture and mobile homes). </vt:lpstr>
      <vt:lpstr>PowerPoint Presentation</vt:lpstr>
      <vt:lpstr>Overall Forestry &amp; Wood Products Extension</vt:lpstr>
      <vt:lpstr>PowerPoint Presentation</vt:lpstr>
      <vt:lpstr>What changes have been made in program in the past 5 years?</vt:lpstr>
      <vt:lpstr>PowerPoint Presentation</vt:lpstr>
      <vt:lpstr>NAME OF PRESENTATION</vt:lpstr>
      <vt:lpstr>PowerPoint Presentation</vt:lpstr>
      <vt:lpstr>What expertise are you missing that is most often asked for?</vt:lpstr>
      <vt:lpstr> Top 3 to 5 most common requests (FAQs) Moisture related issues Wood ID Product development Production and yield improvement  </vt:lpstr>
      <vt:lpstr>What are your strengths? </vt:lpstr>
      <vt:lpstr>Describe the 3 biggest challenges facing your program</vt:lpstr>
      <vt:lpstr>Describe the 3 biggest opportunities for your program</vt:lpstr>
      <vt:lpstr>NAME OF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Oregon State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Hansen, Eric</dc:creator>
  <cp:lastModifiedBy>Haviarova, Eva</cp:lastModifiedBy>
  <cp:revision>73</cp:revision>
  <dcterms:created xsi:type="dcterms:W3CDTF">2018-01-22T17:57:02Z</dcterms:created>
  <dcterms:modified xsi:type="dcterms:W3CDTF">2018-09-24T19:26:08Z</dcterms:modified>
</cp:coreProperties>
</file>